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302" r:id="rId3"/>
    <p:sldId id="257" r:id="rId4"/>
    <p:sldId id="258" r:id="rId5"/>
    <p:sldId id="262" r:id="rId6"/>
    <p:sldId id="259" r:id="rId7"/>
    <p:sldId id="263" r:id="rId8"/>
    <p:sldId id="264" r:id="rId9"/>
    <p:sldId id="260" r:id="rId10"/>
    <p:sldId id="265" r:id="rId11"/>
    <p:sldId id="266" r:id="rId12"/>
    <p:sldId id="261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18745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7023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687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35518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s-ES_trad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8918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537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4646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6175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135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4834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12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C5724B1-83CF-4233-A906-4283CCB0D567}" type="datetimeFigureOut">
              <a:rPr lang="es-ES_tradnl" smtClean="0"/>
              <a:t>31/05/2025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E9F37A5-D815-4B29-9000-628815AF577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238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MUESepeGvkc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E" dirty="0" smtClean="0"/>
              <a:t>¿Cómo plasmar mi aporte en un ensayo?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38412" y="4359275"/>
            <a:ext cx="9144000" cy="1655762"/>
          </a:xfrm>
        </p:spPr>
        <p:txBody>
          <a:bodyPr/>
          <a:lstStyle/>
          <a:p>
            <a:pPr algn="r"/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b="1" dirty="0" smtClean="0"/>
              <a:t>Por: </a:t>
            </a:r>
            <a:r>
              <a:rPr lang="es-PE" dirty="0" smtClean="0"/>
              <a:t>Francisco Málaga Palao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66875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95326" y="959715"/>
            <a:ext cx="10644266" cy="44258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ES_tradnl" b="1" dirty="0">
                <a:latin typeface="+mn-lt"/>
              </a:rPr>
              <a:t>Fuentes de inspiración para las ideas</a:t>
            </a:r>
            <a:r>
              <a:rPr lang="es-ES_tradnl" altLang="es-ES_tradnl" b="1" dirty="0" smtClean="0">
                <a:latin typeface="+mn-lt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_tradnl" dirty="0">
              <a:latin typeface="+mn-lt"/>
            </a:endParaRPr>
          </a:p>
          <a:p>
            <a:pPr marL="0" lvl="0" indent="0">
              <a:lnSpc>
                <a:spcPct val="100000"/>
              </a:lnSpc>
              <a:buFontTx/>
              <a:buChar char="•"/>
            </a:pPr>
            <a:r>
              <a:rPr lang="es-ES_tradnl" altLang="es-ES_tradnl" dirty="0">
                <a:latin typeface="+mn-lt"/>
              </a:rPr>
              <a:t>Interacción social: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s-ES_tradnl" altLang="es-ES_tradnl" dirty="0">
                <a:latin typeface="+mn-lt"/>
              </a:rPr>
              <a:t>Charlas con otras personas, debates, discusiones, etc., pueden generar nuevas perspectivas y ideas</a:t>
            </a:r>
            <a:r>
              <a:rPr lang="es-ES_tradnl" altLang="es-ES_tradnl" dirty="0" smtClean="0">
                <a:latin typeface="+mn-lt"/>
              </a:rPr>
              <a:t>.</a:t>
            </a:r>
          </a:p>
          <a:p>
            <a:pPr marL="0" lvl="0" indent="0">
              <a:lnSpc>
                <a:spcPct val="100000"/>
              </a:lnSpc>
              <a:buNone/>
            </a:pPr>
            <a:endParaRPr lang="es-ES_tradnl" altLang="es-ES_tradnl" dirty="0">
              <a:latin typeface="+mn-lt"/>
            </a:endParaRPr>
          </a:p>
          <a:p>
            <a:pPr marL="0" lvl="0" indent="0">
              <a:lnSpc>
                <a:spcPct val="100000"/>
              </a:lnSpc>
              <a:buFontTx/>
              <a:buChar char="•"/>
            </a:pPr>
            <a:r>
              <a:rPr lang="es-ES_tradnl" altLang="es-ES_tradnl" dirty="0">
                <a:latin typeface="+mn-lt"/>
              </a:rPr>
              <a:t>Observación de la realidad: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s-ES_tradnl" altLang="es-ES_tradnl" dirty="0">
                <a:latin typeface="+mn-lt"/>
              </a:rPr>
              <a:t>Prestar atención a los detalles del entorno, las tendencias actuales y los problemas que nos rodean puede conducir a la generación de ideas.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66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38189" y="1721477"/>
            <a:ext cx="10644266" cy="270225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ES_tradnl" b="1" dirty="0">
                <a:latin typeface="+mn-lt"/>
              </a:rPr>
              <a:t>Fuentes de inspiración para las ideas</a:t>
            </a:r>
            <a:r>
              <a:rPr lang="es-ES_tradnl" altLang="es-ES_tradnl" b="1" dirty="0" smtClean="0">
                <a:latin typeface="+mn-lt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_tradnl" dirty="0">
              <a:latin typeface="+mn-lt"/>
            </a:endParaRPr>
          </a:p>
          <a:p>
            <a:pPr marL="0" lvl="0" indent="0">
              <a:lnSpc>
                <a:spcPct val="100000"/>
              </a:lnSpc>
              <a:buFontTx/>
              <a:buChar char="•"/>
            </a:pPr>
            <a:r>
              <a:rPr lang="es-ES_tradnl" altLang="es-ES_tradnl" dirty="0">
                <a:latin typeface="+mn-lt"/>
              </a:rPr>
              <a:t>El tiempo libre</a:t>
            </a:r>
            <a:r>
              <a:rPr lang="es-ES_tradnl" altLang="es-ES_tradnl" dirty="0" smtClean="0">
                <a:latin typeface="+mn-lt"/>
              </a:rPr>
              <a:t>:</a:t>
            </a:r>
            <a:br>
              <a:rPr lang="es-ES_tradnl" altLang="es-ES_tradnl" dirty="0" smtClean="0">
                <a:latin typeface="+mn-lt"/>
              </a:rPr>
            </a:br>
            <a:r>
              <a:rPr lang="es-ES_tradnl" altLang="es-ES_tradnl" dirty="0" smtClean="0">
                <a:latin typeface="+mn-lt"/>
              </a:rPr>
              <a:t>En </a:t>
            </a:r>
            <a:r>
              <a:rPr lang="es-ES_tradnl" altLang="es-ES_tradnl" dirty="0">
                <a:latin typeface="+mn-lt"/>
              </a:rPr>
              <a:t>el tiempo libre, el cerebro tiene la oportunidad de procesar información y generar conexiones que pueden llevar a ideas innovadoras.</a:t>
            </a:r>
            <a:r>
              <a:rPr lang="es-ES_tradnl" altLang="es-ES_tradnl" sz="1800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8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113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PE" b="1" dirty="0"/>
              <a:t>En </a:t>
            </a:r>
            <a:r>
              <a:rPr lang="es-PE" b="1" dirty="0" smtClean="0"/>
              <a:t>resumen las ideas: </a:t>
            </a:r>
            <a:br>
              <a:rPr lang="es-PE" b="1" dirty="0" smtClean="0"/>
            </a:br>
            <a:r>
              <a:rPr lang="es-PE" b="1" dirty="0" smtClean="0"/>
              <a:t/>
            </a:r>
            <a:br>
              <a:rPr lang="es-PE" b="1" dirty="0" smtClean="0"/>
            </a:br>
            <a:r>
              <a:rPr lang="es-PE" dirty="0" smtClean="0"/>
              <a:t>Las </a:t>
            </a:r>
            <a:r>
              <a:rPr lang="es-PE" dirty="0"/>
              <a:t>ideas surgen de la interacción de diferentes partes del cerebro, la asociación de conceptos, la percepción del mundo, la imaginación y la creatividad, y se ven influenciadas por factores externos como experiencias personales, lecturas, interacción social y el tiempo libre.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47212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6763" y="14827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PE" b="1" dirty="0"/>
              <a:t>Realizar un ensayo </a:t>
            </a:r>
            <a:r>
              <a:rPr lang="es-PE" b="1" dirty="0" smtClean="0"/>
              <a:t>es:</a:t>
            </a:r>
            <a:br>
              <a:rPr lang="es-PE" b="1" dirty="0" smtClean="0"/>
            </a:br>
            <a:endParaRPr lang="es-PE" b="1" dirty="0" smtClean="0"/>
          </a:p>
          <a:p>
            <a:pPr marL="0" indent="0">
              <a:buNone/>
            </a:pPr>
            <a:r>
              <a:rPr lang="es-PE" dirty="0" smtClean="0"/>
              <a:t>Una </a:t>
            </a:r>
            <a:r>
              <a:rPr lang="es-PE" dirty="0"/>
              <a:t>experiencia de aprendizaje </a:t>
            </a:r>
            <a:r>
              <a:rPr lang="es-PE" dirty="0" smtClean="0"/>
              <a:t>que</a:t>
            </a:r>
            <a:r>
              <a:rPr lang="es-ES_tradnl" dirty="0" smtClean="0"/>
              <a:t> </a:t>
            </a:r>
            <a:r>
              <a:rPr lang="es-PE" dirty="0" smtClean="0"/>
              <a:t>se </a:t>
            </a:r>
            <a:r>
              <a:rPr lang="es-PE" dirty="0"/>
              <a:t>puede emprender de diferentes </a:t>
            </a:r>
            <a:r>
              <a:rPr lang="es-PE" dirty="0" smtClean="0"/>
              <a:t>maneras, </a:t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pero </a:t>
            </a:r>
            <a:r>
              <a:rPr lang="es-PE" dirty="0"/>
              <a:t>los mejores </a:t>
            </a:r>
            <a:r>
              <a:rPr lang="es-PE" dirty="0" smtClean="0"/>
              <a:t>resultados</a:t>
            </a:r>
            <a:r>
              <a:rPr lang="es-ES_tradnl" dirty="0" smtClean="0"/>
              <a:t> </a:t>
            </a:r>
            <a:r>
              <a:rPr lang="es-PE" dirty="0" smtClean="0"/>
              <a:t>se </a:t>
            </a:r>
            <a:r>
              <a:rPr lang="es-PE" dirty="0"/>
              <a:t>logran al combinar la exposición, la argumentación </a:t>
            </a:r>
            <a:r>
              <a:rPr lang="es-PE" dirty="0" smtClean="0"/>
              <a:t>y</a:t>
            </a:r>
            <a:r>
              <a:rPr lang="es-ES_tradnl" dirty="0" smtClean="0"/>
              <a:t> </a:t>
            </a:r>
            <a:r>
              <a:rPr lang="es-PE" dirty="0" smtClean="0"/>
              <a:t>la </a:t>
            </a:r>
            <a:r>
              <a:rPr lang="es-PE" dirty="0"/>
              <a:t>diferenciación de las ideas propias y de las que se toman </a:t>
            </a:r>
            <a:r>
              <a:rPr lang="es-PE" dirty="0" smtClean="0"/>
              <a:t>como</a:t>
            </a:r>
            <a:r>
              <a:rPr lang="es-ES_tradnl" dirty="0" smtClean="0"/>
              <a:t> </a:t>
            </a:r>
            <a:r>
              <a:rPr lang="es-PE" dirty="0" smtClean="0"/>
              <a:t>referencia </a:t>
            </a:r>
            <a:r>
              <a:rPr lang="es-PE" dirty="0"/>
              <a:t>en el desarrollo de aquéllas.</a:t>
            </a:r>
            <a:endParaRPr lang="es-ES_tradnl" dirty="0"/>
          </a:p>
          <a:p>
            <a:pPr marL="0" indent="0">
              <a:buNone/>
            </a:pP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84886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6750" y="14827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PE" b="1" dirty="0"/>
              <a:t>Realizar un ensayo es: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La </a:t>
            </a:r>
            <a:r>
              <a:rPr lang="es-PE" dirty="0"/>
              <a:t>intención de persuadir a otros de las ideas que el </a:t>
            </a:r>
            <a:r>
              <a:rPr lang="es-PE" dirty="0" smtClean="0"/>
              <a:t>autor</a:t>
            </a:r>
            <a:r>
              <a:rPr lang="es-ES_tradnl" dirty="0" smtClean="0"/>
              <a:t> </a:t>
            </a:r>
            <a:r>
              <a:rPr lang="es-PE" dirty="0" smtClean="0"/>
              <a:t>propone </a:t>
            </a:r>
            <a:r>
              <a:rPr lang="es-PE" dirty="0"/>
              <a:t>tiene, primero, un efecto en él mismo: 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Lo </a:t>
            </a:r>
            <a:r>
              <a:rPr lang="es-PE" dirty="0"/>
              <a:t>lleva a </a:t>
            </a:r>
            <a:r>
              <a:rPr lang="es-PE" dirty="0" smtClean="0"/>
              <a:t>revalorar</a:t>
            </a:r>
            <a:r>
              <a:rPr lang="es-ES_tradnl" dirty="0" smtClean="0"/>
              <a:t> </a:t>
            </a:r>
            <a:r>
              <a:rPr lang="es-PE" dirty="0" smtClean="0"/>
              <a:t>y </a:t>
            </a:r>
            <a:r>
              <a:rPr lang="es-PE" dirty="0"/>
              <a:t>a modificar sus propios conceptos y su modelo mental, 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pues</a:t>
            </a:r>
            <a:r>
              <a:rPr lang="es-ES_tradnl" dirty="0" smtClean="0"/>
              <a:t> </a:t>
            </a:r>
            <a:r>
              <a:rPr lang="es-PE" dirty="0" smtClean="0"/>
              <a:t>debe </a:t>
            </a:r>
            <a:r>
              <a:rPr lang="es-PE" dirty="0"/>
              <a:t>justificar y convencerse de que su tesis aporta un avance </a:t>
            </a:r>
            <a:r>
              <a:rPr lang="es-PE" dirty="0" smtClean="0"/>
              <a:t>en</a:t>
            </a:r>
            <a:r>
              <a:rPr lang="es-ES_tradnl" dirty="0" smtClean="0"/>
              <a:t> </a:t>
            </a:r>
            <a:r>
              <a:rPr lang="es-PE" dirty="0" smtClean="0"/>
              <a:t>la </a:t>
            </a:r>
            <a:r>
              <a:rPr lang="es-PE" dirty="0"/>
              <a:t>explicación de un asunto o en la solución de un problema </a:t>
            </a:r>
            <a:r>
              <a:rPr lang="es-PE" dirty="0" smtClean="0"/>
              <a:t>y</a:t>
            </a:r>
            <a:r>
              <a:rPr lang="es-ES_tradnl" dirty="0" smtClean="0"/>
              <a:t> </a:t>
            </a:r>
            <a:r>
              <a:rPr lang="es-PE" dirty="0" smtClean="0"/>
              <a:t>que</a:t>
            </a:r>
            <a:r>
              <a:rPr lang="es-PE" dirty="0"/>
              <a:t>, 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por </a:t>
            </a:r>
            <a:r>
              <a:rPr lang="es-PE" dirty="0"/>
              <a:t>tanto, esa tesis es defendible y puede someterla al </a:t>
            </a:r>
            <a:r>
              <a:rPr lang="es-PE" dirty="0" smtClean="0"/>
              <a:t>escrutinio</a:t>
            </a:r>
            <a:r>
              <a:rPr lang="es-ES_tradnl" dirty="0" smtClean="0"/>
              <a:t> </a:t>
            </a:r>
            <a:r>
              <a:rPr lang="es-PE" dirty="0" smtClean="0"/>
              <a:t>de </a:t>
            </a:r>
            <a:r>
              <a:rPr lang="es-PE" dirty="0"/>
              <a:t>otros.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96901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113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PE" b="1" dirty="0"/>
              <a:t>Realizar un ensayo es</a:t>
            </a:r>
            <a:r>
              <a:rPr lang="es-PE" b="1" dirty="0" smtClean="0"/>
              <a:t>:</a:t>
            </a:r>
            <a:br>
              <a:rPr lang="es-PE" b="1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Un </a:t>
            </a:r>
            <a:r>
              <a:rPr lang="es-PE" dirty="0"/>
              <a:t>buen ensayo no convence por la </a:t>
            </a:r>
            <a:r>
              <a:rPr lang="es-PE" dirty="0" smtClean="0"/>
              <a:t>acumulación</a:t>
            </a:r>
            <a:r>
              <a:rPr lang="es-ES_tradnl" dirty="0" smtClean="0"/>
              <a:t> </a:t>
            </a:r>
            <a:r>
              <a:rPr lang="es-PE" dirty="0" smtClean="0"/>
              <a:t>acrítica </a:t>
            </a:r>
            <a:r>
              <a:rPr lang="es-PE" dirty="0"/>
              <a:t>de datos, sino por la manera en que su autor los </a:t>
            </a:r>
            <a:r>
              <a:rPr lang="es-PE" dirty="0" smtClean="0"/>
              <a:t>articula</a:t>
            </a:r>
            <a:r>
              <a:rPr lang="es-ES_tradnl" dirty="0" smtClean="0"/>
              <a:t> </a:t>
            </a:r>
            <a:r>
              <a:rPr lang="es-PE" dirty="0" smtClean="0"/>
              <a:t>para </a:t>
            </a:r>
            <a:r>
              <a:rPr lang="es-PE" dirty="0"/>
              <a:t>sustentar y expresar sus ideas. 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5317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113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PE" b="1" dirty="0"/>
              <a:t>Realizar un ensayo es: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No </a:t>
            </a:r>
            <a:r>
              <a:rPr lang="es-PE" dirty="0"/>
              <a:t>se debe soslayar, sin </a:t>
            </a:r>
            <a:r>
              <a:rPr lang="es-PE" dirty="0" smtClean="0"/>
              <a:t>embargo,</a:t>
            </a:r>
            <a:r>
              <a:rPr lang="es-ES_tradnl" dirty="0" smtClean="0"/>
              <a:t> </a:t>
            </a:r>
            <a:r>
              <a:rPr lang="es-PE" dirty="0" smtClean="0"/>
              <a:t>que </a:t>
            </a:r>
            <a:r>
              <a:rPr lang="es-PE" dirty="0"/>
              <a:t>estar convencidos de una idea y creer que se </a:t>
            </a:r>
            <a:r>
              <a:rPr lang="es-PE" dirty="0" smtClean="0"/>
              <a:t>tienen</a:t>
            </a:r>
            <a:r>
              <a:rPr lang="es-ES_tradnl" dirty="0" smtClean="0"/>
              <a:t> </a:t>
            </a:r>
            <a:r>
              <a:rPr lang="es-PE" dirty="0" smtClean="0"/>
              <a:t>los </a:t>
            </a:r>
            <a:r>
              <a:rPr lang="es-PE" dirty="0"/>
              <a:t>elementos suficientes para defenderla no justifica la </a:t>
            </a:r>
            <a:r>
              <a:rPr lang="es-PE" dirty="0" smtClean="0"/>
              <a:t>práctica</a:t>
            </a:r>
            <a:r>
              <a:rPr lang="es-ES_tradnl" dirty="0" smtClean="0"/>
              <a:t> </a:t>
            </a:r>
            <a:r>
              <a:rPr lang="es-PE" dirty="0" smtClean="0"/>
              <a:t>errónea </a:t>
            </a:r>
            <a:r>
              <a:rPr lang="es-PE" dirty="0"/>
              <a:t>de ignorar, esconder o hacer a un lado posiciones </a:t>
            </a:r>
            <a:r>
              <a:rPr lang="es-PE" dirty="0" smtClean="0"/>
              <a:t>contrarias</a:t>
            </a:r>
            <a:r>
              <a:rPr lang="es-ES_tradnl" dirty="0" smtClean="0"/>
              <a:t> </a:t>
            </a:r>
            <a:r>
              <a:rPr lang="es-PE" dirty="0" smtClean="0"/>
              <a:t>que </a:t>
            </a:r>
            <a:r>
              <a:rPr lang="es-PE" dirty="0"/>
              <a:t>también aportan razones para sustentar su validez.</a:t>
            </a:r>
            <a:endParaRPr lang="es-ES_tradnl" dirty="0"/>
          </a:p>
          <a:p>
            <a:pPr marL="0" indent="0">
              <a:buNone/>
            </a:pP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14051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1137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/>
              <a:t>Realizar un ensayo es: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En </a:t>
            </a:r>
            <a:r>
              <a:rPr lang="es-PE" dirty="0"/>
              <a:t>todo caso, se deben consignar estas </a:t>
            </a:r>
            <a:r>
              <a:rPr lang="es-PE" dirty="0" smtClean="0"/>
              <a:t>posturas contrarias </a:t>
            </a:r>
            <a:r>
              <a:rPr lang="es-PE" dirty="0"/>
              <a:t>para que sea </a:t>
            </a:r>
            <a:r>
              <a:rPr lang="es-PE" dirty="0" smtClean="0"/>
              <a:t>el</a:t>
            </a:r>
            <a:r>
              <a:rPr lang="es-ES_tradnl" dirty="0" smtClean="0"/>
              <a:t> </a:t>
            </a:r>
            <a:r>
              <a:rPr lang="es-PE" dirty="0" smtClean="0"/>
              <a:t>lector </a:t>
            </a:r>
            <a:r>
              <a:rPr lang="es-PE" dirty="0"/>
              <a:t>quien haga sus propios juicios y deliberaciones.</a:t>
            </a: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46566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66750" y="16684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/>
              <a:t>Realizar un ensayo es</a:t>
            </a:r>
            <a:r>
              <a:rPr lang="es-PE" b="1" dirty="0" smtClean="0"/>
              <a:t>:</a:t>
            </a:r>
            <a:br>
              <a:rPr lang="es-PE" b="1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Tener </a:t>
            </a:r>
            <a:r>
              <a:rPr lang="es-PE" dirty="0" smtClean="0"/>
              <a:t>acceso </a:t>
            </a:r>
            <a:r>
              <a:rPr lang="es-PE" dirty="0"/>
              <a:t>a la información no significa acceso al </a:t>
            </a:r>
            <a:r>
              <a:rPr lang="es-PE" dirty="0" smtClean="0"/>
              <a:t>conocimiento;</a:t>
            </a:r>
            <a:endParaRPr lang="es-ES_tradnl" dirty="0" smtClean="0"/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es </a:t>
            </a:r>
            <a:r>
              <a:rPr lang="es-PE" dirty="0"/>
              <a:t>necesario que el estudiante tenga las habilidades </a:t>
            </a:r>
            <a:r>
              <a:rPr lang="es-PE" dirty="0" smtClean="0"/>
              <a:t>intelectuales</a:t>
            </a:r>
            <a:r>
              <a:rPr lang="es-ES_tradnl" dirty="0" smtClean="0"/>
              <a:t> </a:t>
            </a:r>
            <a:r>
              <a:rPr lang="es-PE" dirty="0" smtClean="0"/>
              <a:t>para </a:t>
            </a:r>
            <a:r>
              <a:rPr lang="es-PE" dirty="0"/>
              <a:t>ser actor y no sólo espectador pasivo. </a:t>
            </a:r>
            <a:endParaRPr lang="es-PE" dirty="0" smtClean="0"/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El </a:t>
            </a:r>
            <a:r>
              <a:rPr lang="es-PE" dirty="0"/>
              <a:t>ensayo es una </a:t>
            </a:r>
            <a:r>
              <a:rPr lang="es-PE" dirty="0" smtClean="0"/>
              <a:t>herramienta</a:t>
            </a:r>
            <a:r>
              <a:rPr lang="es-ES_tradnl" dirty="0" smtClean="0"/>
              <a:t> </a:t>
            </a:r>
            <a:r>
              <a:rPr lang="es-PE" dirty="0" smtClean="0"/>
              <a:t>para </a:t>
            </a:r>
            <a:r>
              <a:rPr lang="es-PE" dirty="0"/>
              <a:t>involucrarlo en la construcción del conocimiento.</a:t>
            </a:r>
            <a:endParaRPr lang="es-ES_tradnl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97116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6763" y="15113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/>
              <a:t>Realizar un ensayo es</a:t>
            </a:r>
            <a:r>
              <a:rPr lang="es-PE" b="1" dirty="0" smtClean="0"/>
              <a:t>:</a:t>
            </a:r>
            <a:br>
              <a:rPr lang="es-PE" b="1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El </a:t>
            </a:r>
            <a:r>
              <a:rPr lang="es-PE" dirty="0" smtClean="0"/>
              <a:t>ensayo debe desarrollar la destreza</a:t>
            </a:r>
            <a:r>
              <a:rPr lang="es-ES_tradnl" dirty="0"/>
              <a:t> </a:t>
            </a:r>
            <a:r>
              <a:rPr lang="es-PE" dirty="0" smtClean="0"/>
              <a:t>del </a:t>
            </a:r>
            <a:r>
              <a:rPr lang="es-PE" dirty="0"/>
              <a:t>pensamiento crítico y ayudar a los estudiantes a construir </a:t>
            </a:r>
            <a:r>
              <a:rPr lang="es-PE" dirty="0" smtClean="0"/>
              <a:t>ideas</a:t>
            </a:r>
            <a:r>
              <a:rPr lang="es-ES_tradnl" dirty="0" smtClean="0"/>
              <a:t> </a:t>
            </a:r>
            <a:r>
              <a:rPr lang="es-PE" dirty="0" smtClean="0"/>
              <a:t>nuevas</a:t>
            </a:r>
            <a:r>
              <a:rPr lang="es-PE" dirty="0"/>
              <a:t>, o bien a descubrir otras significaciones de las ya </a:t>
            </a:r>
            <a:r>
              <a:rPr lang="es-PE" dirty="0" smtClean="0"/>
              <a:t>existentes.</a:t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b="1" dirty="0" smtClean="0"/>
              <a:t>Pero el pensamiento propio/crítico debe ser debidamente argumentado</a:t>
            </a:r>
            <a:endParaRPr lang="es-ES_tradnl" b="1" dirty="0"/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1354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Un vídeo de </a:t>
            </a:r>
            <a:r>
              <a:rPr lang="es-PE" dirty="0" err="1" smtClean="0"/>
              <a:t>intro</a:t>
            </a:r>
            <a:r>
              <a:rPr lang="es-PE" dirty="0" smtClean="0"/>
              <a:t> para nociones básicas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/>
              <a:t/>
            </a:r>
            <a:br>
              <a:rPr lang="es-PE" dirty="0"/>
            </a:br>
            <a:r>
              <a:rPr lang="es-PE" dirty="0">
                <a:hlinkClick r:id="rId2"/>
              </a:rPr>
              <a:t>https://</a:t>
            </a:r>
            <a:r>
              <a:rPr lang="es-PE" dirty="0" smtClean="0">
                <a:hlinkClick r:id="rId2"/>
              </a:rPr>
              <a:t>www.youtube.com/watch?v=MUESepeGvkc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060" y="2996115"/>
            <a:ext cx="5421440" cy="350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3355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1137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¿Y qué se requiere para argumentar?</a:t>
            </a:r>
          </a:p>
          <a:p>
            <a:pPr marL="0" indent="0">
              <a:buNone/>
            </a:pPr>
            <a:endParaRPr lang="es-PE" b="1" dirty="0"/>
          </a:p>
          <a:p>
            <a:pPr marL="0" indent="0">
              <a:buNone/>
            </a:pPr>
            <a:r>
              <a:rPr lang="es-PE" dirty="0" smtClean="0"/>
              <a:t>Construir un buen argumento implica seguir una serie de pasos lógicos y claros.</a:t>
            </a:r>
            <a:endParaRPr lang="es-ES_tradnl" b="1" dirty="0"/>
          </a:p>
          <a:p>
            <a:pPr marL="0" indent="0">
              <a:buNone/>
            </a:pP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2752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5337" y="11398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¿Y qué se requiere para argumentar?</a:t>
            </a:r>
          </a:p>
          <a:p>
            <a:pPr marL="0" indent="0">
              <a:buNone/>
            </a:pPr>
            <a:endParaRPr lang="es-PE" b="1" dirty="0"/>
          </a:p>
          <a:p>
            <a:pPr marL="0" indent="0">
              <a:buNone/>
            </a:pPr>
            <a:r>
              <a:rPr lang="es-PE" dirty="0" smtClean="0"/>
              <a:t>1. Plantea una tesis o idea principal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Es la afirmación o postura que quieres defender. Debe ser clara, concreta y debatible.</a:t>
            </a:r>
          </a:p>
          <a:p>
            <a:pPr marL="0" indent="0">
              <a:buNone/>
            </a:pPr>
            <a:r>
              <a:rPr lang="es-PE" dirty="0" smtClean="0"/>
              <a:t>Ejemplo: "La educación en línea es tan efectiva como la educación presencial." </a:t>
            </a: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11521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81063" y="105410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¿Y qué se requiere para argumentar?</a:t>
            </a:r>
          </a:p>
          <a:p>
            <a:pPr marL="0" indent="0">
              <a:buNone/>
            </a:pPr>
            <a:endParaRPr lang="es-PE" b="1" dirty="0"/>
          </a:p>
          <a:p>
            <a:pPr marL="0" indent="0">
              <a:buNone/>
            </a:pPr>
            <a:r>
              <a:rPr lang="es-PE" dirty="0" smtClean="0"/>
              <a:t>2. Define tu propósito y público</a:t>
            </a:r>
          </a:p>
          <a:p>
            <a:pPr marL="0" indent="0">
              <a:buNone/>
            </a:pP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Piensa: ¿quieres convencer, informar o persuadir? ¿Quién te escuchará o leerá? Esto influye en el tono y en los ejemplos que usarás. </a:t>
            </a: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59000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9625" y="12969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¿Y qué se requiere para argumentar?</a:t>
            </a:r>
          </a:p>
          <a:p>
            <a:pPr marL="0" indent="0">
              <a:buNone/>
            </a:pPr>
            <a:r>
              <a:rPr lang="es-PE" b="1" dirty="0" smtClean="0"/>
              <a:t/>
            </a:r>
            <a:br>
              <a:rPr lang="es-PE" b="1" dirty="0" smtClean="0"/>
            </a:br>
            <a:r>
              <a:rPr lang="es-PE" dirty="0" smtClean="0"/>
              <a:t>3. Reúne evidencias</a:t>
            </a:r>
          </a:p>
          <a:p>
            <a:pPr marL="0" indent="0">
              <a:buNone/>
            </a:pP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Apoya tu tesis con datos, ejemplos, estadísticas, citas de expertos o experiencias. La evidencia hace que tu argumento sea creíble.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Ejemplo: "Según un estudio de Harvard de 2022, los estudiantes en línea tuvieron un rendimiento igual o superior al de sus pares presenciales." </a:t>
            </a: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59618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6775" y="135413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PE" sz="3300" b="1" dirty="0"/>
              <a:t>¿Y qué se requiere para argumentar?</a:t>
            </a:r>
          </a:p>
          <a:p>
            <a:pPr marL="0" indent="0">
              <a:buNone/>
            </a:pPr>
            <a:r>
              <a:rPr lang="es-PE" sz="3300" dirty="0"/>
              <a:t/>
            </a:r>
            <a:br>
              <a:rPr lang="es-PE" sz="3300" dirty="0"/>
            </a:br>
            <a:r>
              <a:rPr lang="es-PE" sz="3300" dirty="0"/>
              <a:t>4. Organiza tus ideas - Puedes seguir una estructura básica:</a:t>
            </a:r>
          </a:p>
          <a:p>
            <a:pPr marL="0" indent="0">
              <a:buNone/>
            </a:pPr>
            <a:endParaRPr lang="es-PE" sz="3300" dirty="0"/>
          </a:p>
          <a:p>
            <a:pPr marL="0" indent="0">
              <a:buNone/>
            </a:pPr>
            <a:r>
              <a:rPr lang="es-PE" sz="3300" dirty="0"/>
              <a:t>Introducción – Presentas el tema y tu “tesis”.</a:t>
            </a:r>
          </a:p>
          <a:p>
            <a:pPr marL="0" indent="0">
              <a:buNone/>
            </a:pPr>
            <a:endParaRPr lang="es-PE" sz="3300" dirty="0"/>
          </a:p>
          <a:p>
            <a:pPr marL="0" indent="0">
              <a:buNone/>
            </a:pPr>
            <a:r>
              <a:rPr lang="es-PE" sz="3300" dirty="0"/>
              <a:t>Desarrollo – Expones tus argumentos con evidencias.</a:t>
            </a:r>
          </a:p>
          <a:p>
            <a:pPr marL="0" indent="0">
              <a:buNone/>
            </a:pPr>
            <a:endParaRPr lang="es-PE" sz="3300" dirty="0"/>
          </a:p>
          <a:p>
            <a:pPr marL="0" indent="0">
              <a:buNone/>
            </a:pPr>
            <a:r>
              <a:rPr lang="es-PE" sz="3300" dirty="0"/>
              <a:t>Contraargumentos – Reconoces otras posturas y las refutas.</a:t>
            </a:r>
          </a:p>
          <a:p>
            <a:pPr marL="0" indent="0">
              <a:buNone/>
            </a:pPr>
            <a:endParaRPr lang="es-PE" sz="3300" dirty="0"/>
          </a:p>
          <a:p>
            <a:pPr marL="0" indent="0">
              <a:buNone/>
            </a:pPr>
            <a:r>
              <a:rPr lang="es-PE" sz="3300" dirty="0"/>
              <a:t>Conclusión – Refuerzas tu idea principal y cierras con fuerza.</a:t>
            </a:r>
            <a:r>
              <a:rPr lang="es-PE" dirty="0" smtClean="0"/>
              <a:t> </a:t>
            </a: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020254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66763" y="13255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¿Y qué se requiere para argumentar?</a:t>
            </a:r>
          </a:p>
          <a:p>
            <a:pPr marL="0" indent="0">
              <a:buNone/>
            </a:pPr>
            <a:r>
              <a:rPr lang="es-PE" b="1" dirty="0" smtClean="0"/>
              <a:t/>
            </a:r>
            <a:br>
              <a:rPr lang="es-PE" b="1" dirty="0" smtClean="0"/>
            </a:br>
            <a:r>
              <a:rPr lang="es-PE" dirty="0" smtClean="0"/>
              <a:t>5. Usa conectores lógicos - Para dar coherencia y fluidez al argumento: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Causa: porque, ya que, debido a...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Consecuencia: por lo tanto, así que...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Contraste: sin embargo, aunque, no obstante... </a:t>
            </a: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16749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5338" y="131127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¿Y qué se requiere para argumentar?</a:t>
            </a:r>
          </a:p>
          <a:p>
            <a:pPr marL="0" indent="0">
              <a:buNone/>
            </a:pPr>
            <a:endParaRPr lang="es-PE" b="1" dirty="0"/>
          </a:p>
          <a:p>
            <a:pPr marL="0" indent="0">
              <a:buNone/>
            </a:pPr>
            <a:r>
              <a:rPr lang="es-PE" dirty="0" smtClean="0"/>
              <a:t>6. Refuta posibles objeciones</a:t>
            </a:r>
            <a:br>
              <a:rPr lang="es-PE" dirty="0" smtClean="0"/>
            </a:b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Anticipa los argumentos contrarios y respóndelos con respeto y lógica. Esto fortalece tu postura.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Ejemplo: "Aunque algunos creen que la educación en línea aísla al estudiante, existen herramientas colaborativas que fomentan la interacción."</a:t>
            </a:r>
          </a:p>
          <a:p>
            <a:pPr marL="0" indent="0">
              <a:buNone/>
            </a:pPr>
            <a:r>
              <a:rPr lang="es-PE" b="1" dirty="0" smtClean="0"/>
              <a:t/>
            </a:r>
            <a:br>
              <a:rPr lang="es-PE" b="1" dirty="0" smtClean="0"/>
            </a:b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225433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3913" y="13684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¿Y qué se requiere para argumentar?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r>
              <a:rPr lang="es-PE" dirty="0" smtClean="0"/>
              <a:t>7. Concluye con claridad</a:t>
            </a:r>
            <a:br>
              <a:rPr lang="es-PE" dirty="0" smtClean="0"/>
            </a:b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Reafirma tu tesis y da una última razón o llamado a la acción. Debe dejar una impresión fuerte.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Ejemplo: "Por todas estas razones, la educación en línea no solo es válida, sino que representa el futuro del aprendizaje."</a:t>
            </a:r>
            <a:r>
              <a:rPr lang="es-PE" b="1" dirty="0" smtClean="0"/>
              <a:t/>
            </a:r>
            <a:br>
              <a:rPr lang="es-PE" b="1" dirty="0" smtClean="0"/>
            </a:b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93880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398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¿Qué implica / qué resultados acarrea argumentar?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r>
              <a:rPr lang="es-PE" dirty="0"/>
              <a:t>David </a:t>
            </a:r>
            <a:r>
              <a:rPr lang="es-PE" dirty="0" err="1"/>
              <a:t>Jonassen</a:t>
            </a:r>
            <a:r>
              <a:rPr lang="es-PE" dirty="0"/>
              <a:t> y Kim </a:t>
            </a:r>
            <a:r>
              <a:rPr lang="es-PE" dirty="0" err="1"/>
              <a:t>Bosung</a:t>
            </a:r>
            <a:r>
              <a:rPr lang="es-PE" dirty="0"/>
              <a:t> (2010) señalan que el </a:t>
            </a:r>
            <a:r>
              <a:rPr lang="es-PE" dirty="0" smtClean="0"/>
              <a:t>ensayo implica</a:t>
            </a:r>
            <a:r>
              <a:rPr lang="es-PE" dirty="0"/>
              <a:t>, </a:t>
            </a:r>
            <a:r>
              <a:rPr lang="es-PE" dirty="0" smtClean="0"/>
              <a:t>necesariamente </a:t>
            </a:r>
            <a:r>
              <a:rPr lang="es-PE" dirty="0"/>
              <a:t>la argumentación 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por </a:t>
            </a:r>
            <a:r>
              <a:rPr lang="es-PE" dirty="0"/>
              <a:t>tanto, </a:t>
            </a:r>
            <a:r>
              <a:rPr lang="es-PE" dirty="0" smtClean="0"/>
              <a:t>resulta importante </a:t>
            </a:r>
            <a:r>
              <a:rPr lang="es-PE" dirty="0"/>
              <a:t>en la promoción del </a:t>
            </a:r>
            <a:r>
              <a:rPr lang="es-PE" b="1" dirty="0"/>
              <a:t>cambio conceptual, </a:t>
            </a:r>
            <a:r>
              <a:rPr lang="es-PE" dirty="0"/>
              <a:t>mismo </a:t>
            </a:r>
            <a:r>
              <a:rPr lang="es-PE" dirty="0" smtClean="0"/>
              <a:t>que se </a:t>
            </a:r>
            <a:r>
              <a:rPr lang="es-PE" dirty="0"/>
              <a:t>produce cuando los estudiantes cambian su comprensión </a:t>
            </a:r>
            <a:r>
              <a:rPr lang="es-PE" dirty="0" smtClean="0"/>
              <a:t>de los </a:t>
            </a:r>
            <a:r>
              <a:rPr lang="es-PE" dirty="0"/>
              <a:t>conceptos que utilizan y los marcos conceptuales que </a:t>
            </a:r>
            <a:r>
              <a:rPr lang="es-PE" dirty="0" smtClean="0"/>
              <a:t>los rodean</a:t>
            </a:r>
            <a:r>
              <a:rPr lang="es-PE" dirty="0"/>
              <a:t>, </a:t>
            </a:r>
            <a:r>
              <a:rPr lang="es-PE" b="1" dirty="0"/>
              <a:t>reorganizando sus estructuras</a:t>
            </a:r>
            <a:r>
              <a:rPr lang="es-PE" dirty="0"/>
              <a:t> para adaptarse a </a:t>
            </a:r>
            <a:r>
              <a:rPr lang="es-PE" dirty="0" smtClean="0"/>
              <a:t>nuevas </a:t>
            </a:r>
            <a:r>
              <a:rPr lang="es-ES_tradnl" dirty="0" smtClean="0"/>
              <a:t>perspectivas</a:t>
            </a:r>
            <a:r>
              <a:rPr lang="es-ES_tradnl" dirty="0"/>
              <a:t>.</a:t>
            </a:r>
            <a:r>
              <a:rPr lang="es-PE" b="1" dirty="0" smtClean="0"/>
              <a:t/>
            </a:r>
            <a:br>
              <a:rPr lang="es-PE" b="1" dirty="0" smtClean="0"/>
            </a:b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632024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3913" y="13684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¿Qué implica / qué resultados acarrea argumentar?</a:t>
            </a:r>
          </a:p>
          <a:p>
            <a:pPr marL="0" indent="0">
              <a:buNone/>
            </a:pPr>
            <a:r>
              <a:rPr lang="es-PE" dirty="0"/>
              <a:t/>
            </a:r>
            <a:br>
              <a:rPr lang="es-PE" dirty="0"/>
            </a:br>
            <a:r>
              <a:rPr lang="es-PE" b="1" u="sng" dirty="0" smtClean="0"/>
              <a:t>Incorporar </a:t>
            </a:r>
            <a:r>
              <a:rPr lang="es-PE" b="1" u="sng" dirty="0"/>
              <a:t>la argumentación </a:t>
            </a:r>
            <a:r>
              <a:rPr lang="es-PE" dirty="0"/>
              <a:t>en los entornos </a:t>
            </a:r>
            <a:r>
              <a:rPr lang="es-PE" dirty="0" smtClean="0"/>
              <a:t>del aprendizaje </a:t>
            </a:r>
            <a:r>
              <a:rPr lang="es-PE" dirty="0"/>
              <a:t>de la ciencia </a:t>
            </a:r>
            <a:r>
              <a:rPr lang="es-PE" b="1" dirty="0"/>
              <a:t>mejora la comprensión conceptual </a:t>
            </a:r>
            <a:r>
              <a:rPr lang="es-PE" b="1" dirty="0" smtClean="0"/>
              <a:t>y epistemológica</a:t>
            </a:r>
            <a:r>
              <a:rPr lang="es-PE" dirty="0"/>
              <a:t>; contribuye, además, a </a:t>
            </a:r>
            <a:r>
              <a:rPr lang="es-PE" b="1" dirty="0"/>
              <a:t>hacer visible el </a:t>
            </a:r>
            <a:r>
              <a:rPr lang="es-PE" b="1" dirty="0" smtClean="0"/>
              <a:t>razonamiento </a:t>
            </a:r>
            <a:r>
              <a:rPr lang="es-ES_tradnl" b="1" dirty="0" smtClean="0"/>
              <a:t>científico</a:t>
            </a:r>
            <a:r>
              <a:rPr lang="es-ES_tradnl" dirty="0" smtClean="0"/>
              <a:t>.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/>
              <a:t>se </a:t>
            </a:r>
            <a:r>
              <a:rPr lang="es-ES_tradnl" dirty="0" smtClean="0"/>
              <a:t>afirma </a:t>
            </a:r>
            <a:r>
              <a:rPr lang="es-PE" dirty="0" smtClean="0"/>
              <a:t>que </a:t>
            </a:r>
            <a:r>
              <a:rPr lang="es-PE" b="1" dirty="0"/>
              <a:t>construir argumentos involucra el cambio conceptual </a:t>
            </a:r>
            <a:r>
              <a:rPr lang="es-PE" b="1" dirty="0" smtClean="0"/>
              <a:t>debido a </a:t>
            </a:r>
            <a:r>
              <a:rPr lang="es-PE" b="1" dirty="0"/>
              <a:t>la alta participación conceptual en los </a:t>
            </a:r>
            <a:r>
              <a:rPr lang="es-PE" b="1" dirty="0" smtClean="0"/>
              <a:t>alumnos.</a:t>
            </a:r>
            <a:br>
              <a:rPr lang="es-PE" b="1" dirty="0" smtClean="0"/>
            </a:br>
            <a:r>
              <a:rPr lang="es-PE" dirty="0"/>
              <a:t> 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21986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2698" y="1349883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¿Tengo una idea qué plasmar?</a:t>
            </a:r>
            <a:br>
              <a:rPr lang="es-PE" b="1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El </a:t>
            </a:r>
            <a:r>
              <a:rPr lang="es-PE" dirty="0"/>
              <a:t>ensayo, por su origen se relaciona con la </a:t>
            </a:r>
            <a:r>
              <a:rPr lang="es-PE" u="sng" dirty="0"/>
              <a:t>acción de probar o sustentar las </a:t>
            </a:r>
            <a:r>
              <a:rPr lang="es-PE" u="sng" dirty="0" smtClean="0"/>
              <a:t>ideas</a:t>
            </a:r>
            <a:r>
              <a:rPr lang="es-PE" dirty="0" smtClean="0"/>
              <a:t>,</a:t>
            </a:r>
            <a:r>
              <a:rPr lang="es-ES_tradnl" dirty="0" smtClean="0"/>
              <a:t> </a:t>
            </a:r>
            <a:r>
              <a:rPr lang="es-PE" dirty="0" smtClean="0"/>
              <a:t>condición </a:t>
            </a:r>
            <a:r>
              <a:rPr lang="es-PE" dirty="0"/>
              <a:t>necesaria en el proceso de aprendizaje</a:t>
            </a:r>
            <a:r>
              <a:rPr lang="es-PE" dirty="0" smtClean="0"/>
              <a:t>.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r>
              <a:rPr lang="es-PE" dirty="0" smtClean="0"/>
              <a:t>Por lo que el </a:t>
            </a:r>
            <a:r>
              <a:rPr lang="es-PE" u="sng" dirty="0" smtClean="0"/>
              <a:t>autor del ensayo debe tener idea o ideas previas sobre la materia que va a redactar</a:t>
            </a:r>
            <a:r>
              <a:rPr lang="es-PE" dirty="0" smtClean="0"/>
              <a:t>, de otra forma realizará una reseña, sinopsis, resumen o monografía de la materia a desarrollar.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691004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9625" y="12969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PE" b="1" dirty="0" smtClean="0"/>
              <a:t>¿Epistemología?</a:t>
            </a:r>
            <a:br>
              <a:rPr lang="es-PE" b="1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Una rama de la filosofía que </a:t>
            </a:r>
            <a:r>
              <a:rPr lang="es-PE" b="1" dirty="0" smtClean="0"/>
              <a:t>estudia el conocimiento</a:t>
            </a:r>
            <a:r>
              <a:rPr lang="es-PE" dirty="0" smtClean="0"/>
              <a:t>. Se ocupa de responder preguntas como:</a:t>
            </a:r>
          </a:p>
          <a:p>
            <a:r>
              <a:rPr lang="es-PE" dirty="0" smtClean="0"/>
              <a:t>¿Qué es el conocimiento?</a:t>
            </a:r>
          </a:p>
          <a:p>
            <a:r>
              <a:rPr lang="es-PE" dirty="0" smtClean="0"/>
              <a:t>¿Cómo sabemos lo que sabemos?</a:t>
            </a:r>
          </a:p>
          <a:p>
            <a:r>
              <a:rPr lang="es-PE" b="1" dirty="0" smtClean="0"/>
              <a:t>¿Qué distingue una creencia verdadera de una opinión o una suposición?</a:t>
            </a:r>
          </a:p>
          <a:p>
            <a:r>
              <a:rPr lang="es-PE" b="1" dirty="0" smtClean="0"/>
              <a:t>¿Podemos estar seguros de algo?</a:t>
            </a: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184508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3912" y="138271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PE" b="1" dirty="0" smtClean="0"/>
              <a:t>¿Razonamiento </a:t>
            </a:r>
            <a:r>
              <a:rPr lang="es-ES_tradnl" b="1" dirty="0" smtClean="0"/>
              <a:t>científico</a:t>
            </a:r>
            <a:r>
              <a:rPr lang="es-PE" b="1" dirty="0" smtClean="0"/>
              <a:t>?</a:t>
            </a:r>
            <a:br>
              <a:rPr lang="es-PE" b="1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Proceso lógico y sistemático que se utiliza para investigar fenómenos, adquirir nuevos conocimientos o corregir e integrar conocimientos previos. </a:t>
            </a:r>
            <a:endParaRPr lang="es-PE" dirty="0" smtClean="0"/>
          </a:p>
          <a:p>
            <a:pPr marL="0" indent="0">
              <a:buNone/>
            </a:pPr>
            <a:r>
              <a:rPr lang="es-PE" dirty="0" smtClean="0"/>
              <a:t>Es </a:t>
            </a:r>
            <a:r>
              <a:rPr lang="es-PE" dirty="0" smtClean="0"/>
              <a:t>la base del método científico y se caracteriza por ser </a:t>
            </a:r>
            <a:r>
              <a:rPr lang="es-PE" b="1" dirty="0" smtClean="0"/>
              <a:t>objetivo, racional, crítico y empírico</a:t>
            </a:r>
            <a:r>
              <a:rPr lang="es-PE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676714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2475" y="122555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s-PE" b="1" dirty="0" smtClean="0"/>
              <a:t>¿Razonamiento </a:t>
            </a:r>
            <a:r>
              <a:rPr lang="es-ES_tradnl" b="1" dirty="0" smtClean="0"/>
              <a:t>científico</a:t>
            </a:r>
            <a:r>
              <a:rPr lang="es-PE" b="1" dirty="0" smtClean="0"/>
              <a:t>?</a:t>
            </a:r>
            <a:br>
              <a:rPr lang="es-PE" b="1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b="1" dirty="0" smtClean="0"/>
              <a:t>Tipos principales de razonamiento científico:</a:t>
            </a:r>
          </a:p>
          <a:p>
            <a:pPr marL="0" indent="0">
              <a:buNone/>
            </a:pPr>
            <a:r>
              <a:rPr lang="es-PE" b="1" dirty="0" smtClean="0"/>
              <a:t/>
            </a:r>
            <a:br>
              <a:rPr lang="es-PE" b="1" dirty="0" smtClean="0"/>
            </a:br>
            <a:r>
              <a:rPr lang="es-PE" b="1" dirty="0" smtClean="0"/>
              <a:t>Razonamiento deductivo</a:t>
            </a:r>
            <a:endParaRPr lang="es-PE" dirty="0" smtClean="0"/>
          </a:p>
          <a:p>
            <a:pPr lvl="1"/>
            <a:r>
              <a:rPr lang="es-PE" dirty="0" smtClean="0"/>
              <a:t>Va de lo general a lo particular.</a:t>
            </a:r>
          </a:p>
          <a:p>
            <a:pPr lvl="1"/>
            <a:r>
              <a:rPr lang="es-PE" dirty="0" smtClean="0"/>
              <a:t>Parte de teorías o leyes ya conocidas para llegar a conclusiones específicas.</a:t>
            </a:r>
          </a:p>
          <a:p>
            <a:pPr lvl="1"/>
            <a:r>
              <a:rPr lang="es-PE" dirty="0" smtClean="0"/>
              <a:t>Ejemplo:</a:t>
            </a:r>
          </a:p>
          <a:p>
            <a:pPr lvl="2"/>
            <a:r>
              <a:rPr lang="es-PE" dirty="0" smtClean="0"/>
              <a:t>Todos los metales se expanden con el calor.</a:t>
            </a:r>
          </a:p>
          <a:p>
            <a:pPr lvl="2"/>
            <a:r>
              <a:rPr lang="es-PE" dirty="0" smtClean="0"/>
              <a:t>El hierro es un metal.</a:t>
            </a:r>
          </a:p>
          <a:p>
            <a:pPr lvl="2"/>
            <a:r>
              <a:rPr lang="es-PE" dirty="0" smtClean="0"/>
              <a:t>Por lo tanto, el hierro se expande con el calor.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342003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1050" y="12255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¿Razonamiento </a:t>
            </a:r>
            <a:r>
              <a:rPr lang="es-ES_tradnl" b="1" dirty="0" smtClean="0"/>
              <a:t>científico</a:t>
            </a:r>
            <a:r>
              <a:rPr lang="es-PE" b="1" dirty="0" smtClean="0"/>
              <a:t>?</a:t>
            </a:r>
            <a:br>
              <a:rPr lang="es-PE" b="1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b="1" dirty="0" smtClean="0"/>
              <a:t>Tipos principales de razonamiento científico:</a:t>
            </a:r>
          </a:p>
          <a:p>
            <a:pPr marL="0" indent="0">
              <a:buNone/>
            </a:pPr>
            <a:endParaRPr lang="es-PE" b="1" dirty="0"/>
          </a:p>
          <a:p>
            <a:pPr marL="0" indent="0">
              <a:buNone/>
            </a:pPr>
            <a:r>
              <a:rPr lang="es-PE" b="1" dirty="0" smtClean="0"/>
              <a:t>Razonamiento inductivo</a:t>
            </a:r>
            <a:endParaRPr lang="es-PE" dirty="0" smtClean="0"/>
          </a:p>
          <a:p>
            <a:r>
              <a:rPr lang="es-PE" sz="2400" dirty="0"/>
              <a:t>Va de lo particular a lo general.</a:t>
            </a:r>
          </a:p>
          <a:p>
            <a:r>
              <a:rPr lang="es-PE" sz="2400" dirty="0"/>
              <a:t>A partir de observaciones concretas se formulan generalizaciones.</a:t>
            </a:r>
          </a:p>
          <a:p>
            <a:r>
              <a:rPr lang="es-PE" sz="2400" dirty="0"/>
              <a:t>Ejemplo:</a:t>
            </a:r>
          </a:p>
          <a:p>
            <a:pPr lvl="1"/>
            <a:r>
              <a:rPr lang="es-PE" dirty="0" smtClean="0"/>
              <a:t>Observé que el hierro, el cobre y el aluminio se expanden con el calor.</a:t>
            </a:r>
          </a:p>
          <a:p>
            <a:pPr lvl="1"/>
            <a:r>
              <a:rPr lang="es-PE" dirty="0" smtClean="0"/>
              <a:t>Concluyo que todos los metales se expanden con el calor.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994995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9625" y="112553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¿Razonamiento </a:t>
            </a:r>
            <a:r>
              <a:rPr lang="es-ES_tradnl" b="1" dirty="0" smtClean="0"/>
              <a:t>científico</a:t>
            </a:r>
            <a:r>
              <a:rPr lang="es-PE" b="1" dirty="0" smtClean="0"/>
              <a:t>?</a:t>
            </a:r>
            <a:br>
              <a:rPr lang="es-PE" b="1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b="1" dirty="0" smtClean="0"/>
              <a:t>Tipos principales de razonamiento científico:</a:t>
            </a:r>
          </a:p>
          <a:p>
            <a:pPr marL="0" indent="0">
              <a:buNone/>
            </a:pPr>
            <a:endParaRPr lang="es-PE" b="1" dirty="0"/>
          </a:p>
          <a:p>
            <a:r>
              <a:rPr lang="es-PE" b="1" dirty="0" smtClean="0"/>
              <a:t>Razonamiento </a:t>
            </a:r>
            <a:r>
              <a:rPr lang="es-PE" b="1" dirty="0" err="1" smtClean="0"/>
              <a:t>abductivo</a:t>
            </a:r>
            <a:endParaRPr lang="es-PE" dirty="0" smtClean="0"/>
          </a:p>
          <a:p>
            <a:r>
              <a:rPr lang="es-PE" dirty="0" smtClean="0"/>
              <a:t>Parte de un hecho observado y busca la explicación más probable.</a:t>
            </a:r>
          </a:p>
          <a:p>
            <a:r>
              <a:rPr lang="es-PE" dirty="0" smtClean="0"/>
              <a:t>Se usa para generar hipótesis.</a:t>
            </a:r>
          </a:p>
          <a:p>
            <a:r>
              <a:rPr lang="es-PE" dirty="0" smtClean="0"/>
              <a:t>Ejemplo:</a:t>
            </a:r>
          </a:p>
          <a:p>
            <a:pPr lvl="1"/>
            <a:r>
              <a:rPr lang="es-PE" dirty="0" smtClean="0"/>
              <a:t>Veo que una planta se marchitó.</a:t>
            </a:r>
          </a:p>
          <a:p>
            <a:pPr lvl="1"/>
            <a:r>
              <a:rPr lang="es-PE" dirty="0" smtClean="0"/>
              <a:t>Hipótesis: probablemente no la regaron.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687639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1050" y="1154112"/>
            <a:ext cx="10515600" cy="4351338"/>
          </a:xfrm>
        </p:spPr>
        <p:txBody>
          <a:bodyPr>
            <a:normAutofit/>
          </a:bodyPr>
          <a:lstStyle/>
          <a:p>
            <a:r>
              <a:rPr lang="es-PE" b="1" dirty="0" smtClean="0"/>
              <a:t>¿Razonamiento </a:t>
            </a:r>
            <a:r>
              <a:rPr lang="es-ES_tradnl" b="1" dirty="0" smtClean="0"/>
              <a:t>científico</a:t>
            </a:r>
            <a:r>
              <a:rPr lang="es-PE" b="1" dirty="0" smtClean="0"/>
              <a:t>?</a:t>
            </a:r>
          </a:p>
          <a:p>
            <a:pPr marL="0" indent="0">
              <a:buNone/>
            </a:pPr>
            <a:r>
              <a:rPr lang="es-PE" b="1" dirty="0"/>
              <a:t/>
            </a:r>
            <a:br>
              <a:rPr lang="es-PE" b="1" dirty="0"/>
            </a:br>
            <a:r>
              <a:rPr lang="es-PE" sz="2200" b="1" dirty="0" smtClean="0"/>
              <a:t>Etapas del razonamiento científico (relacionadas con el método científico):</a:t>
            </a:r>
          </a:p>
          <a:p>
            <a:r>
              <a:rPr lang="es-PE" sz="2200" b="1" dirty="0" smtClean="0"/>
              <a:t>Observación</a:t>
            </a:r>
            <a:r>
              <a:rPr lang="es-PE" sz="2200" dirty="0" smtClean="0"/>
              <a:t>: Notar un fenómeno o problema.</a:t>
            </a:r>
          </a:p>
          <a:p>
            <a:r>
              <a:rPr lang="es-PE" sz="2200" b="1" dirty="0" smtClean="0"/>
              <a:t>Planteamiento del problema</a:t>
            </a:r>
            <a:r>
              <a:rPr lang="es-PE" sz="2200" dirty="0" smtClean="0"/>
              <a:t>: Formular una pregunta.</a:t>
            </a:r>
          </a:p>
          <a:p>
            <a:r>
              <a:rPr lang="es-PE" sz="2200" b="1" dirty="0" smtClean="0"/>
              <a:t>Hipótesis</a:t>
            </a:r>
            <a:r>
              <a:rPr lang="es-PE" sz="2200" dirty="0" smtClean="0"/>
              <a:t>: Proponer una posible explicación.</a:t>
            </a:r>
          </a:p>
          <a:p>
            <a:r>
              <a:rPr lang="es-PE" sz="2200" b="1" dirty="0" smtClean="0"/>
              <a:t>Experimentación</a:t>
            </a:r>
            <a:r>
              <a:rPr lang="es-PE" sz="2200" dirty="0" smtClean="0"/>
              <a:t>: Probar la hipótesis mediante pruebas controladas.</a:t>
            </a:r>
          </a:p>
          <a:p>
            <a:r>
              <a:rPr lang="es-PE" sz="2200" b="1" dirty="0" smtClean="0"/>
              <a:t>Análisis de resultados</a:t>
            </a:r>
            <a:r>
              <a:rPr lang="es-PE" sz="2200" dirty="0" smtClean="0"/>
              <a:t>: Interpretar los datos obtenidos.</a:t>
            </a:r>
          </a:p>
          <a:p>
            <a:r>
              <a:rPr lang="es-PE" sz="2200" b="1" dirty="0" smtClean="0"/>
              <a:t>Conclusión</a:t>
            </a:r>
            <a:r>
              <a:rPr lang="es-PE" sz="2200" dirty="0" smtClean="0"/>
              <a:t>: Aceptar, rechazar o modificar la hipótesis.</a:t>
            </a:r>
          </a:p>
          <a:p>
            <a:r>
              <a:rPr lang="es-PE" sz="2200" b="1" dirty="0" smtClean="0"/>
              <a:t>Comunicación</a:t>
            </a:r>
            <a:r>
              <a:rPr lang="es-PE" sz="2200" dirty="0" smtClean="0"/>
              <a:t>: Compartir los hallazgos con la comunidad científica.</a:t>
            </a:r>
          </a:p>
          <a:p>
            <a:pPr marL="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21025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2488" y="1268413"/>
            <a:ext cx="10515600" cy="4351338"/>
          </a:xfrm>
        </p:spPr>
        <p:txBody>
          <a:bodyPr>
            <a:normAutofit/>
          </a:bodyPr>
          <a:lstStyle/>
          <a:p>
            <a:r>
              <a:rPr lang="es-PE" b="1" dirty="0" smtClean="0"/>
              <a:t>¿Redactar un ensayo contiene método científico?</a:t>
            </a:r>
          </a:p>
          <a:p>
            <a:pPr marL="0" indent="0">
              <a:buNone/>
            </a:pPr>
            <a:r>
              <a:rPr lang="es-PE" b="1" dirty="0"/>
              <a:t/>
            </a:r>
            <a:br>
              <a:rPr lang="es-PE" b="1" dirty="0"/>
            </a:br>
            <a:r>
              <a:rPr lang="es-PE" dirty="0" smtClean="0"/>
              <a:t>No necesariamente. El uso del </a:t>
            </a:r>
            <a:r>
              <a:rPr lang="es-PE" b="1" dirty="0" smtClean="0"/>
              <a:t>método científico</a:t>
            </a:r>
            <a:r>
              <a:rPr lang="es-PE" dirty="0" smtClean="0"/>
              <a:t> en un ensayo depende del </a:t>
            </a:r>
            <a:r>
              <a:rPr lang="es-PE" b="1" dirty="0" smtClean="0"/>
              <a:t>tipo de ensayo</a:t>
            </a:r>
            <a:r>
              <a:rPr lang="es-PE" dirty="0" smtClean="0"/>
              <a:t> y del </a:t>
            </a:r>
            <a:r>
              <a:rPr lang="es-PE" b="1" dirty="0" smtClean="0"/>
              <a:t>tema</a:t>
            </a:r>
            <a:r>
              <a:rPr lang="es-PE" dirty="0" smtClean="0"/>
              <a:t> que estés tratando.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188534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6775" y="1011238"/>
            <a:ext cx="10515600" cy="4775200"/>
          </a:xfrm>
        </p:spPr>
        <p:txBody>
          <a:bodyPr>
            <a:noAutofit/>
          </a:bodyPr>
          <a:lstStyle/>
          <a:p>
            <a:r>
              <a:rPr lang="es-PE" sz="2400" b="1" dirty="0"/>
              <a:t>¿Redactar un ensayo contiene método científico?</a:t>
            </a:r>
          </a:p>
          <a:p>
            <a:pPr marL="0" indent="0">
              <a:buNone/>
            </a:pPr>
            <a:r>
              <a:rPr lang="es-PE" sz="2400" dirty="0" smtClean="0"/>
              <a:t>Usa </a:t>
            </a:r>
            <a:r>
              <a:rPr lang="es-PE" sz="2400" dirty="0"/>
              <a:t>el método científico si estás escribiendo un ensayo de carácter científico o técnico, donde</a:t>
            </a:r>
            <a:r>
              <a:rPr lang="es-PE" sz="2400" dirty="0" smtClean="0"/>
              <a:t>:</a:t>
            </a:r>
            <a:br>
              <a:rPr lang="es-PE" sz="2400" dirty="0" smtClean="0"/>
            </a:br>
            <a:endParaRPr lang="es-PE" sz="2400" dirty="0" smtClean="0"/>
          </a:p>
          <a:p>
            <a:r>
              <a:rPr lang="es-PE" sz="2400" u="sng" dirty="0" smtClean="0"/>
              <a:t>Planteas </a:t>
            </a:r>
            <a:r>
              <a:rPr lang="es-PE" sz="2400" u="sng" dirty="0"/>
              <a:t>una hipótesis,</a:t>
            </a:r>
          </a:p>
          <a:p>
            <a:r>
              <a:rPr lang="es-PE" sz="2400" dirty="0" smtClean="0"/>
              <a:t>Realizas </a:t>
            </a:r>
            <a:r>
              <a:rPr lang="es-PE" sz="2400" dirty="0"/>
              <a:t>una investigación sistemática,</a:t>
            </a:r>
          </a:p>
          <a:p>
            <a:r>
              <a:rPr lang="es-PE" sz="2400" u="sng" dirty="0" smtClean="0"/>
              <a:t>Analizas </a:t>
            </a:r>
            <a:r>
              <a:rPr lang="es-PE" sz="2400" u="sng" dirty="0"/>
              <a:t>datos</a:t>
            </a:r>
            <a:r>
              <a:rPr lang="es-PE" sz="2400" dirty="0"/>
              <a:t>,</a:t>
            </a:r>
          </a:p>
          <a:p>
            <a:r>
              <a:rPr lang="es-PE" sz="2400" dirty="0" smtClean="0"/>
              <a:t>Y </a:t>
            </a:r>
            <a:r>
              <a:rPr lang="es-PE" sz="2400" dirty="0"/>
              <a:t>sacas conclusiones basadas en la evidencia.</a:t>
            </a:r>
          </a:p>
          <a:p>
            <a:pPr marL="0" indent="0">
              <a:buNone/>
            </a:pPr>
            <a:r>
              <a:rPr lang="es-PE" sz="2400" dirty="0" smtClean="0"/>
              <a:t/>
            </a:r>
            <a:br>
              <a:rPr lang="es-PE" sz="2400" dirty="0" smtClean="0"/>
            </a:br>
            <a:r>
              <a:rPr lang="es-PE" sz="2400" dirty="0" smtClean="0"/>
              <a:t>Por </a:t>
            </a:r>
            <a:r>
              <a:rPr lang="es-PE" sz="2400" dirty="0"/>
              <a:t>ejemplo:</a:t>
            </a:r>
          </a:p>
          <a:p>
            <a:pPr marL="0" indent="0">
              <a:buNone/>
            </a:pPr>
            <a:r>
              <a:rPr lang="es-PE" sz="2400" dirty="0" smtClean="0"/>
              <a:t>Un </a:t>
            </a:r>
            <a:r>
              <a:rPr lang="es-PE" sz="2400" dirty="0"/>
              <a:t>ensayo sobre “Los efectos del cambio climático en la biodiversidad marina” podría seguir una lógica científica.</a:t>
            </a:r>
          </a:p>
        </p:txBody>
      </p:sp>
    </p:spTree>
    <p:extLst>
      <p:ext uri="{BB962C8B-B14F-4D97-AF65-F5344CB8AC3E}">
        <p14:creationId xmlns:p14="http://schemas.microsoft.com/office/powerpoint/2010/main" val="14674456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82662"/>
            <a:ext cx="10515600" cy="477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2400" b="1" dirty="0"/>
              <a:t>¿Redactar un ensayo contiene método científico</a:t>
            </a:r>
            <a:r>
              <a:rPr lang="es-PE" sz="2400" b="1" dirty="0" smtClean="0"/>
              <a:t>? </a:t>
            </a:r>
            <a:r>
              <a:rPr lang="es-PE" sz="2400" dirty="0" smtClean="0"/>
              <a:t/>
            </a:r>
            <a:br>
              <a:rPr lang="es-PE" sz="2400" dirty="0" smtClean="0"/>
            </a:br>
            <a:r>
              <a:rPr lang="es-PE" sz="2400" dirty="0" smtClean="0"/>
              <a:t/>
            </a:r>
            <a:br>
              <a:rPr lang="es-PE" sz="2400" dirty="0" smtClean="0"/>
            </a:br>
            <a:r>
              <a:rPr lang="es-PE" sz="2400" dirty="0" smtClean="0"/>
              <a:t>En ensayos argumentativos, expositivos, literarios o reflexivos, no es obligatorio seguir el método científico. En estos casos:</a:t>
            </a:r>
            <a:br>
              <a:rPr lang="es-PE" sz="2400" dirty="0" smtClean="0"/>
            </a:br>
            <a:endParaRPr lang="es-PE" sz="2400" dirty="0" smtClean="0"/>
          </a:p>
          <a:p>
            <a:r>
              <a:rPr lang="es-PE" sz="2400" dirty="0" smtClean="0"/>
              <a:t>Se presentan ideas, opiniones o interpretaciones.</a:t>
            </a:r>
          </a:p>
          <a:p>
            <a:r>
              <a:rPr lang="es-PE" sz="2400" u="sng" dirty="0" smtClean="0"/>
              <a:t>Se usan argumentos lógicos</a:t>
            </a:r>
            <a:r>
              <a:rPr lang="es-PE" sz="2400" dirty="0" smtClean="0"/>
              <a:t>, filosóficos o basados en </a:t>
            </a:r>
            <a:r>
              <a:rPr lang="es-PE" sz="2400" i="1" u="sng" dirty="0" smtClean="0"/>
              <a:t>fuentes secundarias</a:t>
            </a:r>
            <a:r>
              <a:rPr lang="es-PE" sz="2400" dirty="0" smtClean="0"/>
              <a:t>.</a:t>
            </a:r>
          </a:p>
          <a:p>
            <a:r>
              <a:rPr lang="es-PE" sz="2400" u="sng" dirty="0" smtClean="0"/>
              <a:t>El foco está en persuadir, informar o reflexionar, no en comprobar una hipótesis.</a:t>
            </a:r>
          </a:p>
          <a:p>
            <a:pPr marL="0" indent="0">
              <a:buNone/>
            </a:pPr>
            <a:r>
              <a:rPr lang="es-PE" sz="2400" dirty="0"/>
              <a:t/>
            </a:r>
            <a:br>
              <a:rPr lang="es-PE" sz="2400" dirty="0"/>
            </a:br>
            <a:r>
              <a:rPr lang="es-PE" sz="2400" dirty="0" smtClean="0"/>
              <a:t>Por ejemplo:</a:t>
            </a:r>
          </a:p>
          <a:p>
            <a:pPr marL="0" indent="0">
              <a:buNone/>
            </a:pPr>
            <a:r>
              <a:rPr lang="es-PE" sz="2400" dirty="0" smtClean="0"/>
              <a:t>Un ensayo sobre “La importancia de la literatura en la formación ética del individuo” no necesita método científico.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16250072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52488" y="1068388"/>
            <a:ext cx="10515600" cy="477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2400" b="1" dirty="0"/>
              <a:t>¿Redactar un ensayo contiene método científico</a:t>
            </a:r>
            <a:r>
              <a:rPr lang="es-PE" sz="2400" b="1" dirty="0" smtClean="0"/>
              <a:t>? </a:t>
            </a:r>
            <a:r>
              <a:rPr lang="es-PE" sz="2400" dirty="0" smtClean="0"/>
              <a:t/>
            </a:r>
            <a:br>
              <a:rPr lang="es-PE" sz="2400" dirty="0" smtClean="0"/>
            </a:br>
            <a:r>
              <a:rPr lang="es-PE" sz="2400" dirty="0" smtClean="0"/>
              <a:t/>
            </a:r>
            <a:br>
              <a:rPr lang="es-PE" sz="2400" dirty="0" smtClean="0"/>
            </a:br>
            <a:r>
              <a:rPr lang="es-PE" sz="2400" dirty="0" smtClean="0"/>
              <a:t>Aunque no uses el método científico como tal, </a:t>
            </a:r>
            <a:r>
              <a:rPr lang="es-PE" sz="2400" b="1" dirty="0" smtClean="0"/>
              <a:t>sí debes ser riguroso</a:t>
            </a:r>
            <a:r>
              <a:rPr lang="es-PE" sz="2400" dirty="0" smtClean="0"/>
              <a:t>:</a:t>
            </a:r>
          </a:p>
          <a:p>
            <a:r>
              <a:rPr lang="es-PE" sz="2400" dirty="0" smtClean="0"/>
              <a:t>Investiga bien tus fuentes.</a:t>
            </a:r>
          </a:p>
          <a:p>
            <a:r>
              <a:rPr lang="es-PE" sz="2400" dirty="0" smtClean="0"/>
              <a:t>Fundamenta tus argumentos.</a:t>
            </a:r>
          </a:p>
          <a:p>
            <a:r>
              <a:rPr lang="es-PE" sz="2400" dirty="0" smtClean="0"/>
              <a:t>Organiza tu ensayo de forma clara: introducción, desarrollo, conclusión.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3765226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6985" y="1535621"/>
            <a:ext cx="10058400" cy="4050792"/>
          </a:xfrm>
        </p:spPr>
        <p:txBody>
          <a:bodyPr/>
          <a:lstStyle/>
          <a:p>
            <a:pPr marL="0" indent="0">
              <a:buNone/>
            </a:pPr>
            <a:r>
              <a:rPr lang="es-PE" b="1" dirty="0" smtClean="0"/>
              <a:t>¿Y cómo nacen las ideas?</a:t>
            </a:r>
          </a:p>
          <a:p>
            <a:pPr marL="0" indent="0">
              <a:buNone/>
            </a:pP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Las </a:t>
            </a:r>
            <a:r>
              <a:rPr lang="es-PE" dirty="0"/>
              <a:t>ideas surgen de la </a:t>
            </a:r>
            <a:r>
              <a:rPr lang="es-PE" b="1" dirty="0"/>
              <a:t>interacción</a:t>
            </a:r>
            <a:r>
              <a:rPr lang="es-PE" dirty="0"/>
              <a:t> de diversas partes del cerebro, especialmente aquellas relacionadas con la </a:t>
            </a:r>
            <a:r>
              <a:rPr lang="es-PE" b="1" dirty="0"/>
              <a:t>memoria, la emoción, la imaginación y el procesamiento cognitivo.</a:t>
            </a:r>
            <a:r>
              <a:rPr lang="es-PE" dirty="0"/>
              <a:t> 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629445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3913" y="1154113"/>
            <a:ext cx="10515600" cy="477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2400" dirty="0"/>
              <a:t>El autor de un ensayo debe sustentar sus ideas y llevarlas a </a:t>
            </a:r>
            <a:r>
              <a:rPr lang="es-PE" sz="2400" dirty="0" smtClean="0"/>
              <a:t>una conclusión </a:t>
            </a:r>
            <a:r>
              <a:rPr lang="es-PE" sz="2400" dirty="0"/>
              <a:t>lógica, aportando buenas razones y evidencias </a:t>
            </a:r>
            <a:r>
              <a:rPr lang="es-PE" sz="2400" dirty="0" smtClean="0"/>
              <a:t>para lograr </a:t>
            </a:r>
            <a:r>
              <a:rPr lang="es-PE" sz="2400" dirty="0"/>
              <a:t>que los lectores acepten sus puntos de vista. </a:t>
            </a:r>
            <a:r>
              <a:rPr lang="es-PE" sz="2400" dirty="0" smtClean="0"/>
              <a:t/>
            </a:r>
            <a:br>
              <a:rPr lang="es-PE" sz="2400" dirty="0" smtClean="0"/>
            </a:br>
            <a:r>
              <a:rPr lang="es-PE" sz="2400" dirty="0" smtClean="0"/>
              <a:t/>
            </a:r>
            <a:br>
              <a:rPr lang="es-PE" sz="2400" dirty="0" smtClean="0"/>
            </a:br>
            <a:r>
              <a:rPr lang="es-PE" sz="2400" dirty="0" smtClean="0"/>
              <a:t>Al escribir sobre </a:t>
            </a:r>
            <a:r>
              <a:rPr lang="es-PE" sz="2400" dirty="0"/>
              <a:t>un tema, es necesario identificar fuentes de </a:t>
            </a:r>
            <a:r>
              <a:rPr lang="es-PE" sz="2400" dirty="0" smtClean="0"/>
              <a:t>información pertinentes </a:t>
            </a:r>
            <a:r>
              <a:rPr lang="es-PE" sz="2400" dirty="0"/>
              <a:t>de las que se obtendrán evidencias o elementos </a:t>
            </a:r>
            <a:r>
              <a:rPr lang="es-PE" sz="2400" dirty="0" smtClean="0"/>
              <a:t>de </a:t>
            </a:r>
            <a:r>
              <a:rPr lang="es-ES_tradnl" sz="2400" dirty="0" smtClean="0"/>
              <a:t>juicio</a:t>
            </a:r>
            <a:r>
              <a:rPr lang="es-ES_tradnl" sz="2400" dirty="0"/>
              <a:t>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9698292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477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2400" dirty="0"/>
              <a:t>Solo después de haber estudiado los materiales </a:t>
            </a:r>
            <a:r>
              <a:rPr lang="es-PE" sz="2400" dirty="0" smtClean="0"/>
              <a:t>estaremos en </a:t>
            </a:r>
            <a:r>
              <a:rPr lang="es-PE" sz="2400" dirty="0"/>
              <a:t>posibilidad de identificar las ideas principales, pero desde </a:t>
            </a:r>
            <a:r>
              <a:rPr lang="es-PE" sz="2400" dirty="0" smtClean="0"/>
              <a:t>una posición </a:t>
            </a:r>
            <a:r>
              <a:rPr lang="es-PE" sz="2400" dirty="0"/>
              <a:t>crítica y en el marco de su propósito y contexto de aplicación</a:t>
            </a:r>
            <a:r>
              <a:rPr lang="es-PE" sz="2400" dirty="0" smtClean="0"/>
              <a:t>.</a:t>
            </a:r>
          </a:p>
          <a:p>
            <a:pPr marL="0" indent="0">
              <a:buNone/>
            </a:pPr>
            <a:r>
              <a:rPr lang="es-PE" sz="2400" dirty="0" smtClean="0"/>
              <a:t/>
            </a:r>
            <a:br>
              <a:rPr lang="es-PE" sz="2400" dirty="0" smtClean="0"/>
            </a:br>
            <a:r>
              <a:rPr lang="es-PE" sz="2400" dirty="0" smtClean="0"/>
              <a:t>Esto </a:t>
            </a:r>
            <a:r>
              <a:rPr lang="es-PE" sz="2400" dirty="0"/>
              <a:t>nos ayuda a reconocer un problema o formular </a:t>
            </a:r>
            <a:r>
              <a:rPr lang="es-PE" sz="2400" dirty="0" smtClean="0"/>
              <a:t>una pregunta </a:t>
            </a:r>
            <a:r>
              <a:rPr lang="es-PE" sz="2400" dirty="0"/>
              <a:t>personal acerca del tema que se expone y a que </a:t>
            </a:r>
            <a:r>
              <a:rPr lang="es-PE" sz="2400" dirty="0" smtClean="0"/>
              <a:t>emerjan </a:t>
            </a:r>
            <a:r>
              <a:rPr lang="es-PE" sz="2400" dirty="0"/>
              <a:t>nuestras propias ideas, para lograr una interpretación </a:t>
            </a:r>
            <a:r>
              <a:rPr lang="es-PE" sz="2400" dirty="0" smtClean="0"/>
              <a:t>personal y </a:t>
            </a:r>
            <a:r>
              <a:rPr lang="es-PE" sz="2400" dirty="0"/>
              <a:t>evitar la dependencia total de las ideas de otros.</a:t>
            </a:r>
          </a:p>
        </p:txBody>
      </p:sp>
    </p:spTree>
    <p:extLst>
      <p:ext uri="{BB962C8B-B14F-4D97-AF65-F5344CB8AC3E}">
        <p14:creationId xmlns:p14="http://schemas.microsoft.com/office/powerpoint/2010/main" val="35974472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8188" y="1054100"/>
            <a:ext cx="10515600" cy="477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2400" dirty="0"/>
              <a:t>Las fuentes de donde tomamos datos e ideas son un </a:t>
            </a:r>
            <a:r>
              <a:rPr lang="es-PE" sz="2400" dirty="0" smtClean="0"/>
              <a:t>aspecto esencial </a:t>
            </a:r>
            <a:r>
              <a:rPr lang="es-PE" sz="2400" dirty="0"/>
              <a:t>de un trabajo académico; son las que nos permiten </a:t>
            </a:r>
            <a:r>
              <a:rPr lang="es-PE" sz="2400" dirty="0" smtClean="0"/>
              <a:t>asumir una </a:t>
            </a:r>
            <a:r>
              <a:rPr lang="es-PE" sz="2400" dirty="0"/>
              <a:t>posición o derivar opiniones. </a:t>
            </a:r>
            <a:endParaRPr lang="es-PE" sz="2400" dirty="0" smtClean="0"/>
          </a:p>
          <a:p>
            <a:pPr marL="0" indent="0">
              <a:buNone/>
            </a:pPr>
            <a:endParaRPr lang="es-PE" sz="2400" dirty="0"/>
          </a:p>
          <a:p>
            <a:pPr marL="0" indent="0">
              <a:buNone/>
            </a:pPr>
            <a:r>
              <a:rPr lang="es-PE" sz="2400" dirty="0" smtClean="0"/>
              <a:t>Por </a:t>
            </a:r>
            <a:r>
              <a:rPr lang="es-PE" sz="2400" dirty="0"/>
              <a:t>ello, en todos los </a:t>
            </a:r>
            <a:r>
              <a:rPr lang="es-PE" sz="2400" dirty="0" smtClean="0"/>
              <a:t>casos se </a:t>
            </a:r>
            <a:r>
              <a:rPr lang="es-PE" sz="2400" dirty="0"/>
              <a:t>debe dar evidencia explícita y completa de las fuentes, </a:t>
            </a:r>
            <a:r>
              <a:rPr lang="es-PE" sz="2400" dirty="0" smtClean="0"/>
              <a:t>evitando que </a:t>
            </a:r>
            <a:r>
              <a:rPr lang="es-PE" sz="2400" dirty="0"/>
              <a:t>el trabajo sea la suma de ideas sin referir o sin </a:t>
            </a:r>
            <a:r>
              <a:rPr lang="es-PE" sz="2400" dirty="0" smtClean="0"/>
              <a:t>ningún ejercicio </a:t>
            </a:r>
            <a:r>
              <a:rPr lang="es-PE" sz="2400" dirty="0"/>
              <a:t>intelectual de adecuación, confrontación, comparación </a:t>
            </a:r>
            <a:r>
              <a:rPr lang="es-PE" sz="2400" dirty="0" smtClean="0"/>
              <a:t>o </a:t>
            </a:r>
            <a:r>
              <a:rPr lang="es-ES_tradnl" sz="2400" dirty="0" smtClean="0"/>
              <a:t>construcción </a:t>
            </a:r>
            <a:r>
              <a:rPr lang="es-ES_tradnl" sz="2400" dirty="0"/>
              <a:t>personal.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11047967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2400" dirty="0"/>
              <a:t>Esto quiere decir que el autor plantea </a:t>
            </a:r>
            <a:r>
              <a:rPr lang="es-PE" sz="2400" dirty="0" smtClean="0"/>
              <a:t>sus ideas </a:t>
            </a:r>
            <a:r>
              <a:rPr lang="es-PE" sz="2400" dirty="0"/>
              <a:t>y se vale de las ideas de otros para validar o sustentar </a:t>
            </a:r>
            <a:r>
              <a:rPr lang="es-PE" sz="2400" dirty="0" smtClean="0"/>
              <a:t>la propia</a:t>
            </a:r>
            <a:r>
              <a:rPr lang="es-PE" sz="2400" dirty="0"/>
              <a:t>, pero no en una relación de dependencia, sino de </a:t>
            </a:r>
            <a:r>
              <a:rPr lang="es-PE" sz="2400" dirty="0" smtClean="0"/>
              <a:t>acompañamiento en </a:t>
            </a:r>
            <a:r>
              <a:rPr lang="es-PE" sz="2400" dirty="0"/>
              <a:t>la construcción del saber.</a:t>
            </a:r>
          </a:p>
        </p:txBody>
      </p:sp>
    </p:spTree>
    <p:extLst>
      <p:ext uri="{BB962C8B-B14F-4D97-AF65-F5344CB8AC3E}">
        <p14:creationId xmlns:p14="http://schemas.microsoft.com/office/powerpoint/2010/main" val="3055113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9625" y="1011238"/>
            <a:ext cx="10515600" cy="477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2400" dirty="0"/>
              <a:t>Esto quiere decir que el autor plantea </a:t>
            </a:r>
            <a:r>
              <a:rPr lang="es-PE" sz="2400" dirty="0" smtClean="0"/>
              <a:t>sus ideas </a:t>
            </a:r>
            <a:r>
              <a:rPr lang="es-PE" sz="2400" dirty="0"/>
              <a:t>y se vale de las ideas de otros para validar o sustentar </a:t>
            </a:r>
            <a:r>
              <a:rPr lang="es-PE" sz="2400" dirty="0" smtClean="0"/>
              <a:t>la propia</a:t>
            </a:r>
            <a:r>
              <a:rPr lang="es-PE" sz="2400" dirty="0"/>
              <a:t>, pero no en una relación de dependencia, sino de </a:t>
            </a:r>
            <a:r>
              <a:rPr lang="es-PE" sz="2400" dirty="0" smtClean="0"/>
              <a:t>acompañamiento en </a:t>
            </a:r>
            <a:r>
              <a:rPr lang="es-PE" sz="2400" dirty="0"/>
              <a:t>la construcción del saber</a:t>
            </a:r>
            <a:r>
              <a:rPr lang="es-PE" sz="2400" dirty="0" smtClean="0"/>
              <a:t>.</a:t>
            </a:r>
            <a:br>
              <a:rPr lang="es-PE" sz="2400" dirty="0" smtClean="0"/>
            </a:br>
            <a:r>
              <a:rPr lang="es-PE" sz="2400" dirty="0" smtClean="0"/>
              <a:t/>
            </a:r>
            <a:br>
              <a:rPr lang="es-PE" sz="2400" dirty="0" smtClean="0"/>
            </a:br>
            <a:r>
              <a:rPr lang="es-PE" sz="2400" dirty="0"/>
              <a:t>Todo ensayo supone una posición con respecto a una idea </a:t>
            </a:r>
            <a:r>
              <a:rPr lang="es-PE" sz="2400" dirty="0" smtClean="0"/>
              <a:t>o tema</a:t>
            </a:r>
            <a:r>
              <a:rPr lang="es-PE" sz="2400" dirty="0"/>
              <a:t>, misma que motiva la reflexión y la emisión de juicios </a:t>
            </a:r>
            <a:r>
              <a:rPr lang="es-PE" sz="2400" dirty="0" smtClean="0"/>
              <a:t>que comprometen </a:t>
            </a:r>
            <a:r>
              <a:rPr lang="es-PE" sz="2400" dirty="0"/>
              <a:t>a su autor en la búsqueda, desde su </a:t>
            </a:r>
            <a:r>
              <a:rPr lang="es-PE" sz="2400" dirty="0" smtClean="0"/>
              <a:t>experiencia;</a:t>
            </a:r>
            <a:br>
              <a:rPr lang="es-PE" sz="2400" dirty="0" smtClean="0"/>
            </a:br>
            <a:r>
              <a:rPr lang="es-PE" sz="2400" dirty="0" smtClean="0"/>
              <a:t/>
            </a:r>
            <a:br>
              <a:rPr lang="es-PE" sz="2400" dirty="0" smtClean="0"/>
            </a:br>
            <a:r>
              <a:rPr lang="es-PE" sz="2400" dirty="0" smtClean="0"/>
              <a:t>lo </a:t>
            </a:r>
            <a:r>
              <a:rPr lang="es-PE" sz="2400" dirty="0"/>
              <a:t>impulsan a formular preguntas que lo llevan a relacionar </a:t>
            </a:r>
            <a:r>
              <a:rPr lang="es-PE" sz="2400" dirty="0" smtClean="0"/>
              <a:t>sus ideas </a:t>
            </a:r>
            <a:r>
              <a:rPr lang="es-PE" sz="2400" dirty="0"/>
              <a:t>con las que están disponibles en las fuentes, a </a:t>
            </a:r>
            <a:r>
              <a:rPr lang="es-PE" sz="2400" dirty="0" smtClean="0"/>
              <a:t>encontrar vínculos </a:t>
            </a:r>
            <a:r>
              <a:rPr lang="es-PE" sz="2400" dirty="0"/>
              <a:t>entre lo que ya sabe y lo que necesita saber, a crear </a:t>
            </a:r>
            <a:r>
              <a:rPr lang="es-PE" sz="2400" dirty="0" smtClean="0"/>
              <a:t>nuevas relaciones </a:t>
            </a:r>
            <a:r>
              <a:rPr lang="es-PE" sz="2400" dirty="0"/>
              <a:t>entre los datos disponibles, su contexto y propósito.</a:t>
            </a:r>
          </a:p>
        </p:txBody>
      </p:sp>
    </p:spTree>
    <p:extLst>
      <p:ext uri="{BB962C8B-B14F-4D97-AF65-F5344CB8AC3E}">
        <p14:creationId xmlns:p14="http://schemas.microsoft.com/office/powerpoint/2010/main" val="1609966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3912" y="1797050"/>
            <a:ext cx="10515600" cy="477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2400" dirty="0" smtClean="0"/>
              <a:t>El ensayista arriesga su imagen al tratar de romper con esquemas ya establecidos y ofrecer una perspectiva diferente, otro punto de vista que involucra otro sentido y que, generalmente, provoca reacciones. </a:t>
            </a:r>
            <a:br>
              <a:rPr lang="es-PE" sz="2400" dirty="0" smtClean="0"/>
            </a:br>
            <a:r>
              <a:rPr lang="es-PE" sz="2400" dirty="0" smtClean="0"/>
              <a:t/>
            </a:r>
            <a:br>
              <a:rPr lang="es-PE" sz="2400" dirty="0" smtClean="0"/>
            </a:br>
            <a:r>
              <a:rPr lang="es-PE" sz="2400" dirty="0" smtClean="0"/>
              <a:t>Por ello, debe aportar argumentos de peso, juicios sólidos y consistentes que lo aparten del riesgo de caer en las conjeturas, las especulaciones, las suposiciones o los simples pareceres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7290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5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2400" dirty="0" smtClean="0"/>
              <a:t>La inmersión en las fuentes se va puliendo en el mismo proceso de búsqueda de datos, ideas y experiencias relacionadas con el objeto de estudio, o bien con un problema y sus soluciones.</a:t>
            </a:r>
          </a:p>
          <a:p>
            <a:pPr marL="0" indent="0">
              <a:buNone/>
            </a:pPr>
            <a:r>
              <a:rPr lang="es-PE" sz="2400" dirty="0"/>
              <a:t/>
            </a:r>
            <a:br>
              <a:rPr lang="es-PE" sz="2400" dirty="0"/>
            </a:br>
            <a:r>
              <a:rPr lang="es-PE" sz="2400" dirty="0" smtClean="0"/>
              <a:t>De esta manera, se logran articular y armonizar las aportaciones procedentes de distintas fuentes que se complementan para sustentar la postura del autor. Se rescatan aquellos datos e ideas que resultan pertinentes como soporte en la construcción del conocimiento.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32432364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fuentes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507992"/>
          </a:xfrm>
        </p:spPr>
        <p:txBody>
          <a:bodyPr>
            <a:normAutofit/>
          </a:bodyPr>
          <a:lstStyle/>
          <a:p>
            <a:r>
              <a:rPr lang="es-ES_tradnl" dirty="0" smtClean="0"/>
              <a:t>Noel </a:t>
            </a:r>
            <a:r>
              <a:rPr lang="es-ES_tradnl" dirty="0"/>
              <a:t>Angulo Marcial</a:t>
            </a:r>
            <a:r>
              <a:rPr lang="es-PE" dirty="0" smtClean="0"/>
              <a:t> (2013)</a:t>
            </a:r>
            <a:r>
              <a:rPr lang="es-ES_tradnl" dirty="0"/>
              <a:t>.</a:t>
            </a:r>
            <a:r>
              <a:rPr lang="es-ES_tradnl" dirty="0" smtClean="0"/>
              <a:t> </a:t>
            </a:r>
            <a:r>
              <a:rPr lang="es-PE" dirty="0"/>
              <a:t>El ensayo: algunos elementos para la </a:t>
            </a:r>
            <a:r>
              <a:rPr lang="es-PE" dirty="0" smtClean="0"/>
              <a:t>reflexión,</a:t>
            </a:r>
            <a:r>
              <a:rPr lang="es-ES_tradnl" dirty="0" smtClean="0"/>
              <a:t> </a:t>
            </a:r>
            <a:r>
              <a:rPr lang="es-ES_tradnl" dirty="0" smtClean="0"/>
              <a:t>instituto </a:t>
            </a:r>
            <a:r>
              <a:rPr lang="es-ES_tradnl" dirty="0"/>
              <a:t>Politécnico </a:t>
            </a:r>
            <a:r>
              <a:rPr lang="es-ES_tradnl" dirty="0" smtClean="0"/>
              <a:t>Nacional, </a:t>
            </a:r>
            <a:r>
              <a:rPr lang="es-ES_tradnl" dirty="0" smtClean="0"/>
              <a:t>CIECAS, </a:t>
            </a:r>
            <a:r>
              <a:rPr lang="es-PE" dirty="0"/>
              <a:t>Innovación </a:t>
            </a:r>
            <a:r>
              <a:rPr lang="es-PE" dirty="0"/>
              <a:t>Educativa.</a:t>
            </a:r>
          </a:p>
          <a:p>
            <a:endParaRPr lang="es-PE" dirty="0"/>
          </a:p>
          <a:p>
            <a:endParaRPr lang="es-ES_tradnl" dirty="0"/>
          </a:p>
          <a:p>
            <a:r>
              <a:rPr lang="es-PE" dirty="0"/>
              <a:t> </a:t>
            </a:r>
            <a:r>
              <a:rPr lang="es-ES_tradnl" dirty="0"/>
              <a:t>Iván </a:t>
            </a:r>
            <a:r>
              <a:rPr lang="es-ES_tradnl" dirty="0" err="1"/>
              <a:t>Segarra</a:t>
            </a:r>
            <a:r>
              <a:rPr lang="es-ES_tradnl" dirty="0"/>
              <a:t>-Báez, </a:t>
            </a:r>
            <a:r>
              <a:rPr lang="es-ES_tradnl" i="1" dirty="0" smtClean="0"/>
              <a:t>(2019). </a:t>
            </a:r>
            <a:r>
              <a:rPr lang="es-PE" b="1" dirty="0" smtClean="0"/>
              <a:t>El </a:t>
            </a:r>
            <a:r>
              <a:rPr lang="es-PE" b="1" dirty="0"/>
              <a:t>ensayo como herramienta y estrategia del </a:t>
            </a:r>
            <a:r>
              <a:rPr lang="es-PE" b="1" dirty="0" smtClean="0"/>
              <a:t>aprendizaje,</a:t>
            </a:r>
            <a:r>
              <a:rPr lang="pt-BR" dirty="0"/>
              <a:t> </a:t>
            </a:r>
            <a:r>
              <a:rPr lang="pt-BR" dirty="0" err="1" smtClean="0"/>
              <a:t>Innova</a:t>
            </a:r>
            <a:r>
              <a:rPr lang="pt-BR" dirty="0" smtClean="0"/>
              <a:t> </a:t>
            </a:r>
            <a:r>
              <a:rPr lang="pt-BR" dirty="0"/>
              <a:t>Educ</a:t>
            </a:r>
            <a:r>
              <a:rPr lang="pt-BR" dirty="0" smtClean="0"/>
              <a:t>.</a:t>
            </a:r>
            <a:r>
              <a:rPr lang="pt-BR" dirty="0"/>
              <a:t>	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  <a:p>
            <a:endParaRPr lang="es-PE" dirty="0" smtClean="0"/>
          </a:p>
          <a:p>
            <a:r>
              <a:rPr lang="es-ES_tradnl" dirty="0"/>
              <a:t>Laura Teresa Rayas </a:t>
            </a:r>
            <a:r>
              <a:rPr lang="es-ES_tradnl" dirty="0" smtClean="0"/>
              <a:t>Rojas, Ana </a:t>
            </a:r>
            <a:r>
              <a:rPr lang="es-ES_tradnl" dirty="0"/>
              <a:t>María Méndez </a:t>
            </a:r>
            <a:r>
              <a:rPr lang="es-ES_tradnl" dirty="0" smtClean="0"/>
              <a:t>Puga, (2018). </a:t>
            </a:r>
            <a:r>
              <a:rPr lang="es-PE" dirty="0" smtClean="0"/>
              <a:t>Los </a:t>
            </a:r>
            <a:r>
              <a:rPr lang="es-PE" dirty="0"/>
              <a:t>estudiantes universitarios ante </a:t>
            </a:r>
            <a:r>
              <a:rPr lang="es-PE" dirty="0" smtClean="0"/>
              <a:t>la </a:t>
            </a:r>
            <a:r>
              <a:rPr lang="es-ES_tradnl" dirty="0" smtClean="0"/>
              <a:t>escritura </a:t>
            </a:r>
            <a:r>
              <a:rPr lang="es-ES_tradnl" dirty="0"/>
              <a:t>del ensayo académico: </a:t>
            </a:r>
            <a:r>
              <a:rPr lang="es-ES_tradnl" dirty="0" smtClean="0"/>
              <a:t>dificultades y </a:t>
            </a:r>
            <a:r>
              <a:rPr lang="es-ES_tradnl" dirty="0" err="1" smtClean="0"/>
              <a:t>posibilidade</a:t>
            </a:r>
            <a:r>
              <a:rPr lang="es-PE" dirty="0"/>
              <a:t>s</a:t>
            </a:r>
            <a:r>
              <a:rPr lang="es-ES_tradnl" dirty="0" smtClean="0"/>
              <a:t>, </a:t>
            </a:r>
            <a:r>
              <a:rPr lang="es-PE" i="1" dirty="0"/>
              <a:t>Innovación </a:t>
            </a:r>
            <a:r>
              <a:rPr lang="es-PE" i="1" dirty="0" smtClean="0"/>
              <a:t>Educativa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78379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8411" y="1278446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 smtClean="0"/>
              <a:t>¿Y cómo nacen las ideas?</a:t>
            </a:r>
          </a:p>
          <a:p>
            <a:pPr marL="0" indent="0">
              <a:buNone/>
            </a:pP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Este proceso </a:t>
            </a:r>
            <a:r>
              <a:rPr lang="es-PE" b="1" dirty="0" smtClean="0"/>
              <a:t>implica la asociación de:</a:t>
            </a:r>
          </a:p>
          <a:p>
            <a:pPr marL="0" indent="0">
              <a:buNone/>
            </a:pPr>
            <a:r>
              <a:rPr lang="es-PE" b="1" dirty="0"/>
              <a:t/>
            </a:r>
            <a:br>
              <a:rPr lang="es-PE" b="1" dirty="0"/>
            </a:br>
            <a:r>
              <a:rPr lang="es-PE" dirty="0" smtClean="0"/>
              <a:t>Conceptos, percepciones y experiencias, así como la </a:t>
            </a:r>
            <a:r>
              <a:rPr lang="es-PE" b="1" dirty="0" smtClean="0"/>
              <a:t>creación de conexiones</a:t>
            </a:r>
            <a:r>
              <a:rPr lang="es-PE" dirty="0" smtClean="0"/>
              <a:t> entre ellas. </a:t>
            </a:r>
            <a:br>
              <a:rPr lang="es-PE" dirty="0" smtClean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La creatividad, a su vez, se alimenta de este proceso, </a:t>
            </a:r>
            <a:r>
              <a:rPr lang="es-PE" b="1" dirty="0" smtClean="0"/>
              <a:t>combinando</a:t>
            </a:r>
            <a:r>
              <a:rPr lang="es-PE" dirty="0" smtClean="0"/>
              <a:t> la actividad consciente e inconsciente del cerebro. 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987944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66775" y="1016866"/>
            <a:ext cx="10515600" cy="44258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ES_tradnl" b="1" dirty="0" smtClean="0">
                <a:latin typeface="+mn-lt"/>
              </a:rPr>
              <a:t>¿Y </a:t>
            </a:r>
            <a:r>
              <a:rPr lang="es-ES_tradnl" altLang="es-ES_tradnl" b="1" dirty="0">
                <a:latin typeface="+mn-lt"/>
              </a:rPr>
              <a:t>cuál es el proceso de formación de las ideas</a:t>
            </a:r>
            <a:r>
              <a:rPr lang="es-ES_tradnl" altLang="es-ES_tradnl" b="1" dirty="0" smtClean="0">
                <a:latin typeface="+mn-lt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_tradnl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_tradnl" altLang="es-ES_tradnl" dirty="0">
                <a:latin typeface="+mn-lt"/>
              </a:rPr>
              <a:t>Asociación de conceptos: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ES_tradnl" dirty="0">
                <a:latin typeface="+mn-lt"/>
              </a:rPr>
              <a:t>El cerebro conecta diferentes ideas, recuerdos, emociones y experiencias para generar nuevas asociaciones</a:t>
            </a:r>
            <a:r>
              <a:rPr lang="es-ES_tradnl" altLang="es-ES_tradnl" dirty="0" smtClean="0">
                <a:latin typeface="+mn-l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_tradnl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_tradnl" altLang="es-ES_tradnl" dirty="0">
                <a:latin typeface="+mn-lt"/>
              </a:rPr>
              <a:t>Percepción y observación: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ES_tradnl" dirty="0">
                <a:latin typeface="+mn-lt"/>
              </a:rPr>
              <a:t>A través de los sentidos, percibimos el mundo y asociamos lo que vemos, oímos, olemos, etc., con experiencias previas.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1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85801" y="1048882"/>
            <a:ext cx="10753724" cy="44258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ES_tradnl" b="1" dirty="0" smtClean="0">
                <a:latin typeface="+mn-lt"/>
              </a:rPr>
              <a:t>¿Y </a:t>
            </a:r>
            <a:r>
              <a:rPr lang="es-ES_tradnl" altLang="es-ES_tradnl" b="1" dirty="0">
                <a:latin typeface="+mn-lt"/>
              </a:rPr>
              <a:t>cuál es el proceso de formación de las ideas</a:t>
            </a:r>
            <a:r>
              <a:rPr lang="es-ES_tradnl" altLang="es-ES_tradnl" b="1" dirty="0" smtClean="0">
                <a:latin typeface="+mn-lt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_tradnl" dirty="0">
              <a:latin typeface="+mn-lt"/>
            </a:endParaRPr>
          </a:p>
          <a:p>
            <a:pPr marL="0" lvl="0" indent="0">
              <a:lnSpc>
                <a:spcPct val="100000"/>
              </a:lnSpc>
              <a:buFontTx/>
              <a:buChar char="•"/>
            </a:pPr>
            <a:r>
              <a:rPr lang="es-ES_tradnl" altLang="es-ES_tradnl" dirty="0">
                <a:latin typeface="+mn-lt"/>
              </a:rPr>
              <a:t>Imaginación y creatividad: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s-ES_tradnl" altLang="es-ES_tradnl" dirty="0">
                <a:latin typeface="+mn-lt"/>
              </a:rPr>
              <a:t>La imaginación nos permite crear nuevas imágenes y conexiones, mientras que la creatividad nos impulsa a generar ideas innovadoras</a:t>
            </a:r>
            <a:r>
              <a:rPr lang="es-ES_tradnl" altLang="es-ES_tradnl" dirty="0" smtClean="0">
                <a:latin typeface="+mn-lt"/>
              </a:rPr>
              <a:t>.</a:t>
            </a:r>
          </a:p>
          <a:p>
            <a:pPr marL="0" lvl="0" indent="0">
              <a:lnSpc>
                <a:spcPct val="100000"/>
              </a:lnSpc>
              <a:buNone/>
            </a:pPr>
            <a:endParaRPr lang="es-ES_tradnl" altLang="es-ES_tradnl" dirty="0">
              <a:latin typeface="+mn-lt"/>
            </a:endParaRPr>
          </a:p>
          <a:p>
            <a:pPr marL="0" lvl="0" indent="0">
              <a:lnSpc>
                <a:spcPct val="100000"/>
              </a:lnSpc>
              <a:buFontTx/>
              <a:buChar char="•"/>
            </a:pPr>
            <a:r>
              <a:rPr lang="es-ES_tradnl" altLang="es-ES_tradnl" dirty="0">
                <a:latin typeface="+mn-lt"/>
              </a:rPr>
              <a:t>Memoria: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s-ES_tradnl" altLang="es-ES_tradnl" dirty="0">
                <a:latin typeface="+mn-lt"/>
              </a:rPr>
              <a:t>La memoria almacena información que luego se utiliza para construir nuevas ideas y conexiones.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90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00076" y="2010668"/>
            <a:ext cx="10753724" cy="270225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ES_tradnl" b="1" dirty="0" smtClean="0">
                <a:latin typeface="+mn-lt"/>
              </a:rPr>
              <a:t>¿Y </a:t>
            </a:r>
            <a:r>
              <a:rPr lang="es-ES_tradnl" altLang="es-ES_tradnl" b="1" dirty="0">
                <a:latin typeface="+mn-lt"/>
              </a:rPr>
              <a:t>cuál es el proceso de formación de las ideas</a:t>
            </a:r>
            <a:r>
              <a:rPr lang="es-ES_tradnl" altLang="es-ES_tradnl" b="1" dirty="0" smtClean="0">
                <a:latin typeface="+mn-lt"/>
              </a:rPr>
              <a:t>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_tradnl" dirty="0">
              <a:latin typeface="+mn-lt"/>
            </a:endParaRPr>
          </a:p>
          <a:p>
            <a:pPr marL="0" lvl="0" indent="0">
              <a:lnSpc>
                <a:spcPct val="100000"/>
              </a:lnSpc>
              <a:buFontTx/>
              <a:buChar char="•"/>
            </a:pPr>
            <a:r>
              <a:rPr lang="es-ES_tradnl" altLang="es-ES_tradnl" dirty="0" smtClean="0">
                <a:latin typeface="+mn-lt"/>
              </a:rPr>
              <a:t>Emoción</a:t>
            </a:r>
            <a:r>
              <a:rPr lang="es-ES_tradnl" altLang="es-ES_tradnl" dirty="0">
                <a:latin typeface="+mn-lt"/>
              </a:rPr>
              <a:t>: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s-ES_tradnl" altLang="es-ES_tradnl" dirty="0">
                <a:latin typeface="+mn-lt"/>
              </a:rPr>
              <a:t>Las emociones pueden influir en nuestra percepción y creatividad, generando ideas más originales.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40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95312" y="786870"/>
            <a:ext cx="10644266" cy="485669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8872" rIns="0" bIns="179331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ES_tradnl" b="1" dirty="0">
                <a:latin typeface="+mn-lt"/>
              </a:rPr>
              <a:t>Fuentes de inspiración para las ideas</a:t>
            </a:r>
            <a:r>
              <a:rPr lang="es-ES_tradnl" altLang="es-ES_tradnl" b="1" dirty="0" smtClean="0">
                <a:latin typeface="+mn-lt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_tradnl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_tradnl" altLang="es-ES_tradnl" dirty="0">
                <a:latin typeface="+mn-lt"/>
              </a:rPr>
              <a:t>Experiencias personales: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ES_tradnl" dirty="0">
                <a:latin typeface="+mn-lt"/>
              </a:rPr>
              <a:t>Las vivencias y experiencias individuales pueden ser fuente de inspiración para nuevas ideas. </a:t>
            </a:r>
            <a:endParaRPr lang="es-ES_tradnl" altLang="es-ES_tradnl" dirty="0" smtClean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_tradnl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s-ES_tradnl" altLang="es-ES_tradnl" dirty="0">
                <a:latin typeface="+mn-lt"/>
              </a:rPr>
              <a:t>Lecturas y materiales: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_tradnl" altLang="es-ES_tradnl" dirty="0">
                <a:latin typeface="+mn-lt"/>
              </a:rPr>
              <a:t>La lectura de libros, revistas, periódicos, etc., puede estimular la creatividad y generar nuevas ideas.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s-ES_tradnl" altLang="es-ES_tradnl" dirty="0">
                <a:latin typeface="+mn-lt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41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Tipo de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209</TotalTime>
  <Words>892</Words>
  <Application>Microsoft Office PowerPoint</Application>
  <PresentationFormat>Panorámica</PresentationFormat>
  <Paragraphs>202</Paragraphs>
  <Slides>47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47</vt:i4>
      </vt:variant>
    </vt:vector>
  </HeadingPairs>
  <TitlesOfParts>
    <vt:vector size="52" baseType="lpstr">
      <vt:lpstr>Arial</vt:lpstr>
      <vt:lpstr>Rockwell</vt:lpstr>
      <vt:lpstr>Rockwell Condensed</vt:lpstr>
      <vt:lpstr>Wingdings</vt:lpstr>
      <vt:lpstr>Tipo de madera</vt:lpstr>
      <vt:lpstr>¿Cómo plasmar mi aporte en un ensayo?</vt:lpstr>
      <vt:lpstr>Un vídeo de intro para nociones básicas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fuentes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¿Cómo plasmar mi aporte en un ensayo?</dc:title>
  <dc:creator>User</dc:creator>
  <cp:lastModifiedBy>User</cp:lastModifiedBy>
  <cp:revision>20</cp:revision>
  <dcterms:created xsi:type="dcterms:W3CDTF">2025-05-31T01:18:27Z</dcterms:created>
  <dcterms:modified xsi:type="dcterms:W3CDTF">2025-05-31T13:57:08Z</dcterms:modified>
</cp:coreProperties>
</file>